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2" r:id="rId4"/>
    <p:sldId id="263" r:id="rId5"/>
    <p:sldId id="264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78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142E3D8-C5F1-49C4-98DB-E2BB7DEE7A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6A7A54-8745-4617-A6B2-6B18D613E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0" y="1709738"/>
            <a:ext cx="970153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5D660ED-616A-43BD-99DC-BE8107FC3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45918" y="4589463"/>
            <a:ext cx="970153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05A836-9665-495C-B709-2E7F3318D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C27A-4252-48AB-BC65-4DE032265976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183F31-C7DA-45D8-BCBB-6591BB848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D54294-5720-484B-AED5-00968F065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4137-6F32-4682-B0EE-336EB9C97EBF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CCCDD01-9B82-45F0-B667-58D55909521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087" y="349293"/>
            <a:ext cx="6871728" cy="122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12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BF4419-EC7D-474C-BCCC-BBA6F56B9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5B35F37-8B85-4CE1-B418-4242F3686B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E5ED4D-085A-4DCE-AE29-FF765EB5F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C27A-4252-48AB-BC65-4DE032265976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B79AED-63B7-4CB0-A812-6F9111DC9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0A4D7C-F8E2-4BE8-AB41-E7090E288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4137-6F32-4682-B0EE-336EB9C97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231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F221534-3155-41DF-B6EF-FE66F574F7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C2F3C07-E14C-4E01-9AB4-5E8387B48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F6CE62-4E8E-4CFD-AF6B-A425DB781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C27A-4252-48AB-BC65-4DE032265976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ACEAC8-9D6E-4ABE-A17D-52B30C7C7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BF54FC-3232-4B26-AE28-C3D814415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4137-6F32-4682-B0EE-336EB9C97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79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9870B57-020A-4168-A35B-85D164488B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3DB4A6-6C82-4983-9278-F5407E680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AD19AD-DCCB-4203-8131-5A91F0132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0A4ED6-6FE8-4EB5-9A9C-BEE73020F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C27A-4252-48AB-BC65-4DE032265976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02BBAA-0AEF-4974-A63F-7E8D7ED4B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49EABE-ECCE-4EA6-918D-EB739FA8D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4137-6F32-4682-B0EE-336EB9C97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826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E5E6749-AFAF-4887-9FE3-7E539AF21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BFBB140-EC37-46B1-B55B-22DFED36A55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087" y="349293"/>
            <a:ext cx="6871728" cy="122709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CE7F95-5902-4802-AB88-DF14CC728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446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276AF72-A8C7-4293-ADB5-41F5412181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0609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9DE47A-4341-4849-A721-D288FA691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C27A-4252-48AB-BC65-4DE032265976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7827B1-5F3A-4094-9438-4BD626CA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DC4C56-BFD5-4286-B8E7-6DEBD1518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4137-6F32-4682-B0EE-336EB9C97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0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6B7465-0136-4D90-8B12-3CDD34757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5ED25A-D22A-449C-B1DE-2F79C1E645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DFD1813-BA45-4EDD-8150-450D1967EA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7DB2C46-4346-4B37-A9E2-6126A5203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C27A-4252-48AB-BC65-4DE032265976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52ABD9E-1FB3-4273-8105-1EF0ECF0E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6BA9ED-395B-4EFB-97B7-FF6EC0094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4137-6F32-4682-B0EE-336EB9C97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2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F4893-EEEB-4B5D-BB21-56D88088C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957A893-FAC8-4F32-9CA0-6B7923A04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0748422-64DD-4BB2-B1D4-5E63777824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098A86C-CBE6-4345-A9DE-6B175083E2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FD8BCB8-C155-4710-9A02-44FBC282C2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0ABBBD3-F438-4541-8B95-AE2009AD9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C27A-4252-48AB-BC65-4DE032265976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6D4CCA3-75D9-454A-81DC-AC5A3CE42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9798BD-649F-423F-BCF8-51758EBC8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4137-6F32-4682-B0EE-336EB9C97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598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A9F836-1802-4FB9-AB7B-3DB51CBA6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E3F2890-721E-4EE2-9505-44A8C4445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C27A-4252-48AB-BC65-4DE032265976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283C6B0-C1B2-40B1-A1E5-A47443FC2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F4EA8FB-5695-4873-B487-B116775CA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4137-6F32-4682-B0EE-336EB9C97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74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580A374-053A-43EA-92ED-E859DA469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C27A-4252-48AB-BC65-4DE032265976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108D313-575A-4955-8BC1-893F61ACD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82C8607-B65D-481F-BDE8-E2144DB2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4137-6F32-4682-B0EE-336EB9C97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444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58C928-F75C-471C-BBCC-AEF68BE2E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374868-F669-4706-BC2A-ABB545B6F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430D103-D1D2-4E97-82AA-AB1D5A969E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0233ED-6D3F-4ED0-9170-6A34CDCB7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C27A-4252-48AB-BC65-4DE032265976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4240834-F7CA-4322-9EA1-22C1214FF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6206FF5-41CD-4E75-8A63-AD25181D4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4137-6F32-4682-B0EE-336EB9C97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29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52E923-D287-4398-A04F-32109D847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FF73341-D122-4918-B318-963F1AFC1D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17EEF4E-D2C8-47E3-B486-A7B09A39E4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B6AB159-5822-478F-A49C-1932771A3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C27A-4252-48AB-BC65-4DE032265976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DE72BF-0481-4475-BA67-F43043F13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01B4CD7-9972-4AD6-819A-5B1DDE7DB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4137-6F32-4682-B0EE-336EB9C97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449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EBDAC6-42C5-448B-A5AB-722E029CF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D18592F-F3AA-4BB5-83D7-21509AE81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44553B-FEA9-4C61-AA4F-37DA305A21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6C27A-4252-48AB-BC65-4DE032265976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D81C76-2589-411F-94A8-B8316F7C7E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60132B-0ED2-439B-9064-2652D5687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34137-6F32-4682-B0EE-336EB9C97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068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49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018E25C3-B9D4-4814-8512-BF60B3317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18" y="1592508"/>
            <a:ext cx="9701530" cy="1719262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Bahnschrift Condensed" panose="020B0502040204020203" pitchFamily="34" charset="0"/>
              </a:rPr>
              <a:t>III тематическая сессия 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  <a:latin typeface="Bahnschrift Condensed" panose="020B0502040204020203" pitchFamily="34" charset="0"/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Bahnschrift Condensed" panose="020B0502040204020203" pitchFamily="34" charset="0"/>
              </a:rPr>
              <a:t>«Идеи практик педагогов — лидеров региональных профессиональных конкурсов в области воспитания»</a:t>
            </a:r>
            <a:endParaRPr lang="ru-RU" sz="2800" dirty="0">
              <a:solidFill>
                <a:srgbClr val="7030A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E3D369A2-7938-463F-9A9C-D534B51727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45918" y="3909527"/>
            <a:ext cx="9701531" cy="2180123"/>
          </a:xfrm>
        </p:spPr>
        <p:txBody>
          <a:bodyPr>
            <a:normAutofit/>
          </a:bodyPr>
          <a:lstStyle/>
          <a:p>
            <a:r>
              <a:rPr lang="ru-RU" sz="3400" b="1" dirty="0">
                <a:solidFill>
                  <a:srgbClr val="7030A0"/>
                </a:solidFill>
                <a:latin typeface="Bahnschrift Condensed" panose="020B0502040204020203" pitchFamily="34" charset="0"/>
              </a:rPr>
              <a:t>Идеи педагогов — победителей и лауреатов I</a:t>
            </a:r>
            <a:r>
              <a:rPr lang="en-US" sz="3400" b="1" dirty="0">
                <a:solidFill>
                  <a:srgbClr val="7030A0"/>
                </a:solidFill>
                <a:latin typeface="Bahnschrift Condensed" panose="020B0502040204020203" pitchFamily="34" charset="0"/>
              </a:rPr>
              <a:t>V</a:t>
            </a:r>
            <a:r>
              <a:rPr lang="ru-RU" sz="3400" b="1" dirty="0">
                <a:solidFill>
                  <a:srgbClr val="7030A0"/>
                </a:solidFill>
                <a:latin typeface="Bahnschrift Condensed" panose="020B0502040204020203" pitchFamily="34" charset="0"/>
              </a:rPr>
              <a:t> Всероссийского дистанционного конкурса среди классных руководителей на лучшие методические разработки воспитательных мероприятий</a:t>
            </a:r>
            <a:endParaRPr lang="en-US" sz="3400" b="1" dirty="0">
              <a:solidFill>
                <a:srgbClr val="7030A0"/>
              </a:solidFill>
              <a:latin typeface="Bahnschrift Condensed" panose="020B0502040204020203" pitchFamily="34" charset="0"/>
            </a:endParaRPr>
          </a:p>
          <a:p>
            <a:pPr algn="r"/>
            <a:r>
              <a:rPr lang="ru-RU" sz="3400" b="1" dirty="0">
                <a:solidFill>
                  <a:srgbClr val="7030A0"/>
                </a:solidFill>
                <a:latin typeface="Bahnschrift Condensed" panose="020B0502040204020203" pitchFamily="34" charset="0"/>
              </a:rPr>
              <a:t>Ясенецкая Е.П., Дегтярева Н.В. </a:t>
            </a:r>
          </a:p>
        </p:txBody>
      </p:sp>
    </p:spTree>
    <p:extLst>
      <p:ext uri="{BB962C8B-B14F-4D97-AF65-F5344CB8AC3E}">
        <p14:creationId xmlns:p14="http://schemas.microsoft.com/office/powerpoint/2010/main" val="2849501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66A230F-F225-424D-B688-0F8FCDFFF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400" b="1" dirty="0">
                <a:solidFill>
                  <a:srgbClr val="7030A0"/>
                </a:solidFill>
                <a:latin typeface="Bahnschrift Condensed" panose="020B0502040204020203" pitchFamily="34" charset="0"/>
                <a:ea typeface="+mn-ea"/>
                <a:cs typeface="+mn-cs"/>
              </a:rPr>
              <a:t>Всероссийский дистанционный конкурс среди классных руководителей на лучшие методические разработки воспитательных мероприятий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320C8646-952E-436A-828F-7836FAD4F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Bahnschrift Condensed" panose="020B0502040204020203" pitchFamily="34" charset="0"/>
              </a:rPr>
              <a:t>Особая роль в вопросах сохранения и укрепления традиционных российских духовно-нравственных ценностей отводится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Bahnschrift Condensed" panose="020B0502040204020203" pitchFamily="34" charset="0"/>
              </a:rPr>
              <a:t>классным руководителям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Bahnschrift Condensed" panose="020B0502040204020203" pitchFamily="34" charset="0"/>
              </a:rPr>
              <a:t>. Мы отмечаем растущую инициативу классных руководителей к предъявлению опыта, обмену мнениями по вопросам организации воспитательного процесса: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Bahnschrift Condensed" panose="020B0502040204020203" pitchFamily="34" charset="0"/>
              </a:rPr>
              <a:t>2021 – 37 педагогов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Bahnschrift Condensed" panose="020B0502040204020203" pitchFamily="34" charset="0"/>
              </a:rPr>
              <a:t>2022 – 77 педагогов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Bahnschrift Condensed" panose="020B0502040204020203" pitchFamily="34" charset="0"/>
              </a:rPr>
              <a:t>2023 – 112 педагогов</a:t>
            </a:r>
          </a:p>
        </p:txBody>
      </p:sp>
      <p:sp>
        <p:nvSpPr>
          <p:cNvPr id="2" name="Овал 1">
            <a:extLst>
              <a:ext uri="{FF2B5EF4-FFF2-40B4-BE49-F238E27FC236}">
                <a16:creationId xmlns:a16="http://schemas.microsoft.com/office/drawing/2014/main" id="{E5FFCE22-E470-4EB5-A936-8F89847F25B1}"/>
              </a:ext>
            </a:extLst>
          </p:cNvPr>
          <p:cNvSpPr/>
          <p:nvPr/>
        </p:nvSpPr>
        <p:spPr>
          <a:xfrm>
            <a:off x="7580046" y="3778898"/>
            <a:ext cx="4354046" cy="2713977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За три года 226    классных руководителей края приняли участие в конкурсе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E48426FF-712E-406C-AE78-A896F9A0D9D8}"/>
              </a:ext>
            </a:extLst>
          </p:cNvPr>
          <p:cNvSpPr/>
          <p:nvPr/>
        </p:nvSpPr>
        <p:spPr>
          <a:xfrm>
            <a:off x="5462954" y="5146431"/>
            <a:ext cx="3247292" cy="1711569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26 муниципалитетов</a:t>
            </a:r>
          </a:p>
        </p:txBody>
      </p:sp>
    </p:spTree>
    <p:extLst>
      <p:ext uri="{BB962C8B-B14F-4D97-AF65-F5344CB8AC3E}">
        <p14:creationId xmlns:p14="http://schemas.microsoft.com/office/powerpoint/2010/main" val="3631335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66A230F-F225-424D-B688-0F8FCDFFF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100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3400" b="1" dirty="0">
                <a:solidFill>
                  <a:srgbClr val="7030A0"/>
                </a:solidFill>
                <a:latin typeface="Bahnschrift Condensed" panose="020B0502040204020203" pitchFamily="34" charset="0"/>
                <a:ea typeface="+mn-ea"/>
                <a:cs typeface="+mn-cs"/>
              </a:rPr>
              <a:t>Всероссийский дистанционный конкурс среди классных руководителей на лучшие методические разработки воспитательных мероприятий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320C8646-952E-436A-828F-7836FAD4F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045" y="1430214"/>
            <a:ext cx="11195539" cy="505264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Bahnschrift Condensed" panose="020B0502040204020203" pitchFamily="34" charset="0"/>
              </a:rPr>
              <a:t>ЦЕЛЬ КОНКУРСА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dirty="0">
                <a:latin typeface="Bahnschrift Condensed" panose="020B0502040204020203" pitchFamily="34" charset="0"/>
              </a:rPr>
              <a:t>выявление и распространение лучших методических разработок воспитательных мероприятий, реализуемых классными руководителями в общеобразовательных организациях Красноярского края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Bahnschrift Condensed" panose="020B0502040204020203" pitchFamily="34" charset="0"/>
              </a:rPr>
              <a:t>ЗАДАЧИ КОНКУРСА: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dirty="0">
                <a:latin typeface="Bahnschrift Condensed" panose="020B0502040204020203" pitchFamily="34" charset="0"/>
              </a:rPr>
              <a:t>- поддержка профессионального развития и значимости социального статуса классных руководителей;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dirty="0">
                <a:latin typeface="Bahnschrift Condensed" panose="020B0502040204020203" pitchFamily="34" charset="0"/>
              </a:rPr>
              <a:t>- повышение социального и профессионального статуса классного руководителя;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dirty="0">
                <a:latin typeface="Bahnschrift Condensed" panose="020B0502040204020203" pitchFamily="34" charset="0"/>
              </a:rPr>
              <a:t>- содействие профессиональному развитию и, в частности, совершенствованию методической компетентности классных руководителей;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dirty="0">
                <a:latin typeface="Bahnschrift Condensed" panose="020B0502040204020203" pitchFamily="34" charset="0"/>
              </a:rPr>
              <a:t>- содействие повышения качества воспитательной деятельности в общеобразовательных организациях;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dirty="0">
                <a:latin typeface="Bahnschrift Condensed" panose="020B0502040204020203" pitchFamily="34" charset="0"/>
              </a:rPr>
              <a:t>- формирование экспертного сообщества в области методического обеспечения воспитательной деятельности в общеобразовательных организациях</a:t>
            </a:r>
          </a:p>
        </p:txBody>
      </p:sp>
    </p:spTree>
    <p:extLst>
      <p:ext uri="{BB962C8B-B14F-4D97-AF65-F5344CB8AC3E}">
        <p14:creationId xmlns:p14="http://schemas.microsoft.com/office/powerpoint/2010/main" val="3597354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66A230F-F225-424D-B688-0F8FCDFFF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400" b="1" dirty="0">
                <a:solidFill>
                  <a:srgbClr val="7030A0"/>
                </a:solidFill>
                <a:latin typeface="Bahnschrift Condensed" panose="020B0502040204020203" pitchFamily="34" charset="0"/>
                <a:ea typeface="+mn-ea"/>
                <a:cs typeface="+mn-cs"/>
              </a:rPr>
              <a:t>Всероссийский дистанционный конкурс среди классных руководителей на лучшие методические разработки воспитательных мероприятий</a:t>
            </a:r>
            <a:endParaRPr lang="ru-RU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DC7B6537-BCF7-4A44-A80D-4109CAC093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595194"/>
              </p:ext>
            </p:extLst>
          </p:nvPr>
        </p:nvGraphicFramePr>
        <p:xfrm>
          <a:off x="838200" y="1846133"/>
          <a:ext cx="10615245" cy="3871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75811">
                  <a:extLst>
                    <a:ext uri="{9D8B030D-6E8A-4147-A177-3AD203B41FA5}">
                      <a16:colId xmlns:a16="http://schemas.microsoft.com/office/drawing/2014/main" val="1185446391"/>
                    </a:ext>
                  </a:extLst>
                </a:gridCol>
                <a:gridCol w="1045020">
                  <a:extLst>
                    <a:ext uri="{9D8B030D-6E8A-4147-A177-3AD203B41FA5}">
                      <a16:colId xmlns:a16="http://schemas.microsoft.com/office/drawing/2014/main" val="3869700287"/>
                    </a:ext>
                  </a:extLst>
                </a:gridCol>
                <a:gridCol w="1045021">
                  <a:extLst>
                    <a:ext uri="{9D8B030D-6E8A-4147-A177-3AD203B41FA5}">
                      <a16:colId xmlns:a16="http://schemas.microsoft.com/office/drawing/2014/main" val="2189882827"/>
                    </a:ext>
                  </a:extLst>
                </a:gridCol>
                <a:gridCol w="1149393">
                  <a:extLst>
                    <a:ext uri="{9D8B030D-6E8A-4147-A177-3AD203B41FA5}">
                      <a16:colId xmlns:a16="http://schemas.microsoft.com/office/drawing/2014/main" val="408840390"/>
                    </a:ext>
                  </a:extLst>
                </a:gridCol>
              </a:tblGrid>
              <a:tr h="487729">
                <a:tc>
                  <a:txBody>
                    <a:bodyPr/>
                    <a:lstStyle/>
                    <a:p>
                      <a:r>
                        <a:rPr lang="ru-RU" sz="2400" dirty="0"/>
                        <a:t>Направления конкурса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438782"/>
                  </a:ext>
                </a:extLst>
              </a:tr>
              <a:tr h="28946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b="1" dirty="0">
                          <a:latin typeface="Bahnschrift Condensed" panose="020B0502040204020203" pitchFamily="34" charset="0"/>
                        </a:rPr>
                        <a:t>гражданское и патриотическое воспитание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b="1" dirty="0">
                          <a:latin typeface="Bahnschrift Condensed" panose="020B0502040204020203" pitchFamily="34" charset="0"/>
                        </a:rPr>
                        <a:t>духовное и нравственное воспитание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b="1" dirty="0">
                          <a:latin typeface="Bahnschrift Condensed" panose="020B0502040204020203" pitchFamily="34" charset="0"/>
                        </a:rPr>
                        <a:t>популяризация традиционных российских нравственных и семейных ценностей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Bahnschrift Condensed" panose="020B0502040204020203" pitchFamily="34" charset="0"/>
                        </a:rPr>
                        <a:t>приобщение к культурному наследию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Bahnschrift Condensed" panose="020B0502040204020203" pitchFamily="34" charset="0"/>
                        </a:rPr>
                        <a:t>популяризация научных знаний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Bahnschrift Condensed" panose="020B0502040204020203" pitchFamily="34" charset="0"/>
                        </a:rPr>
                        <a:t>физическое воспитание и формирование культуры здоровья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Bahnschrift Condensed" panose="020B0502040204020203" pitchFamily="34" charset="0"/>
                        </a:rPr>
                        <a:t>трудовое воспитание и профессиональное самоопределение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Bahnschrift Condensed" panose="020B0502040204020203" pitchFamily="34" charset="0"/>
                        </a:rPr>
                        <a:t>экологическое воспитание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Bahnschrift Condensed" panose="020B0502040204020203" pitchFamily="34" charset="0"/>
                        </a:rPr>
                        <a:t>2</a:t>
                      </a:r>
                    </a:p>
                    <a:p>
                      <a:r>
                        <a:rPr lang="ru-RU" sz="2400" dirty="0">
                          <a:latin typeface="Bahnschrift Condensed" panose="020B0502040204020203" pitchFamily="34" charset="0"/>
                        </a:rPr>
                        <a:t>7</a:t>
                      </a:r>
                    </a:p>
                    <a:p>
                      <a:endParaRPr lang="ru-RU" sz="2400" dirty="0">
                        <a:latin typeface="Bahnschrift Condensed" panose="020B0502040204020203" pitchFamily="34" charset="0"/>
                      </a:endParaRPr>
                    </a:p>
                    <a:p>
                      <a:r>
                        <a:rPr lang="ru-RU" sz="2400" b="1" dirty="0">
                          <a:latin typeface="Bahnschrift Condensed" panose="020B0502040204020203" pitchFamily="34" charset="0"/>
                        </a:rPr>
                        <a:t>17</a:t>
                      </a:r>
                    </a:p>
                    <a:p>
                      <a:r>
                        <a:rPr lang="ru-RU" sz="2400" dirty="0">
                          <a:latin typeface="Bahnschrift Condensed" panose="020B0502040204020203" pitchFamily="34" charset="0"/>
                        </a:rPr>
                        <a:t>3</a:t>
                      </a:r>
                    </a:p>
                    <a:p>
                      <a:r>
                        <a:rPr lang="ru-RU" sz="2400" dirty="0">
                          <a:latin typeface="Bahnschrift Condensed" panose="020B0502040204020203" pitchFamily="34" charset="0"/>
                        </a:rPr>
                        <a:t>2</a:t>
                      </a:r>
                    </a:p>
                    <a:p>
                      <a:r>
                        <a:rPr lang="ru-RU" sz="2400" dirty="0">
                          <a:latin typeface="Bahnschrift Condensed" panose="020B0502040204020203" pitchFamily="34" charset="0"/>
                        </a:rPr>
                        <a:t>1</a:t>
                      </a:r>
                    </a:p>
                    <a:p>
                      <a:r>
                        <a:rPr lang="ru-RU" sz="2400" dirty="0">
                          <a:latin typeface="Bahnschrift Condensed" panose="020B0502040204020203" pitchFamily="34" charset="0"/>
                        </a:rPr>
                        <a:t>2</a:t>
                      </a:r>
                    </a:p>
                    <a:p>
                      <a:r>
                        <a:rPr lang="ru-RU" sz="2400" dirty="0">
                          <a:latin typeface="Bahnschrift Condensed" panose="020B0502040204020203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Bahnschrift Condensed" panose="020B0502040204020203" pitchFamily="34" charset="0"/>
                        </a:rPr>
                        <a:t>7</a:t>
                      </a:r>
                    </a:p>
                    <a:p>
                      <a:r>
                        <a:rPr lang="ru-RU" sz="2400" b="1" dirty="0">
                          <a:latin typeface="Bahnschrift Condensed" panose="020B0502040204020203" pitchFamily="34" charset="0"/>
                        </a:rPr>
                        <a:t>25</a:t>
                      </a:r>
                    </a:p>
                    <a:p>
                      <a:endParaRPr lang="ru-RU" sz="2400" b="1" dirty="0">
                        <a:latin typeface="Bahnschrift Condensed" panose="020B0502040204020203" pitchFamily="34" charset="0"/>
                      </a:endParaRPr>
                    </a:p>
                    <a:p>
                      <a:r>
                        <a:rPr lang="ru-RU" sz="2400" b="1" dirty="0">
                          <a:latin typeface="Bahnschrift Condensed" panose="020B0502040204020203" pitchFamily="34" charset="0"/>
                        </a:rPr>
                        <a:t>24</a:t>
                      </a:r>
                    </a:p>
                    <a:p>
                      <a:r>
                        <a:rPr lang="ru-RU" sz="2400" dirty="0">
                          <a:latin typeface="Bahnschrift Condensed" panose="020B0502040204020203" pitchFamily="34" charset="0"/>
                        </a:rPr>
                        <a:t>6</a:t>
                      </a:r>
                    </a:p>
                    <a:p>
                      <a:r>
                        <a:rPr lang="ru-RU" sz="2400" dirty="0">
                          <a:latin typeface="Bahnschrift Condensed" panose="020B0502040204020203" pitchFamily="34" charset="0"/>
                        </a:rPr>
                        <a:t>1</a:t>
                      </a:r>
                    </a:p>
                    <a:p>
                      <a:r>
                        <a:rPr lang="ru-RU" sz="2400" dirty="0">
                          <a:latin typeface="Bahnschrift Condensed" panose="020B0502040204020203" pitchFamily="34" charset="0"/>
                        </a:rPr>
                        <a:t>4</a:t>
                      </a:r>
                    </a:p>
                    <a:p>
                      <a:r>
                        <a:rPr lang="ru-RU" sz="2400" dirty="0">
                          <a:latin typeface="Bahnschrift Condensed" panose="020B0502040204020203" pitchFamily="34" charset="0"/>
                        </a:rPr>
                        <a:t>3</a:t>
                      </a:r>
                    </a:p>
                    <a:p>
                      <a:r>
                        <a:rPr lang="ru-RU" sz="2400" dirty="0">
                          <a:latin typeface="Bahnschrift Condensed" panose="020B0502040204020203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latin typeface="Bahnschrift Condensed" panose="020B0502040204020203" pitchFamily="34" charset="0"/>
                        </a:rPr>
                        <a:t>45</a:t>
                      </a:r>
                    </a:p>
                    <a:p>
                      <a:r>
                        <a:rPr lang="ru-RU" sz="2400" b="1" dirty="0">
                          <a:latin typeface="Bahnschrift Condensed" panose="020B0502040204020203" pitchFamily="34" charset="0"/>
                        </a:rPr>
                        <a:t>27</a:t>
                      </a:r>
                    </a:p>
                    <a:p>
                      <a:endParaRPr lang="ru-RU" sz="2400" dirty="0">
                        <a:latin typeface="Bahnschrift Condensed" panose="020B0502040204020203" pitchFamily="34" charset="0"/>
                      </a:endParaRPr>
                    </a:p>
                    <a:p>
                      <a:r>
                        <a:rPr lang="ru-RU" sz="2400" dirty="0">
                          <a:latin typeface="Bahnschrift Condensed" panose="020B0502040204020203" pitchFamily="34" charset="0"/>
                        </a:rPr>
                        <a:t>3</a:t>
                      </a:r>
                    </a:p>
                    <a:p>
                      <a:r>
                        <a:rPr lang="ru-RU" sz="2400" dirty="0">
                          <a:latin typeface="Bahnschrift Condensed" panose="020B0502040204020203" pitchFamily="34" charset="0"/>
                        </a:rPr>
                        <a:t>10</a:t>
                      </a:r>
                    </a:p>
                    <a:p>
                      <a:r>
                        <a:rPr lang="ru-RU" sz="2400" dirty="0">
                          <a:latin typeface="Bahnschrift Condensed" panose="020B0502040204020203" pitchFamily="34" charset="0"/>
                        </a:rPr>
                        <a:t>2</a:t>
                      </a:r>
                    </a:p>
                    <a:p>
                      <a:r>
                        <a:rPr lang="ru-RU" sz="2400" dirty="0">
                          <a:latin typeface="Bahnschrift Condensed" panose="020B0502040204020203" pitchFamily="34" charset="0"/>
                        </a:rPr>
                        <a:t>12</a:t>
                      </a:r>
                    </a:p>
                    <a:p>
                      <a:r>
                        <a:rPr lang="ru-RU" sz="2400" dirty="0">
                          <a:latin typeface="Bahnschrift Condensed" panose="020B0502040204020203" pitchFamily="34" charset="0"/>
                        </a:rPr>
                        <a:t>8</a:t>
                      </a:r>
                    </a:p>
                    <a:p>
                      <a:r>
                        <a:rPr lang="ru-RU" sz="2400" dirty="0">
                          <a:latin typeface="Bahnschrift Condensed" panose="020B0502040204020203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566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4347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66A230F-F225-424D-B688-0F8FCDFFF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400" b="1" dirty="0">
                <a:solidFill>
                  <a:srgbClr val="7030A0"/>
                </a:solidFill>
                <a:latin typeface="Bahnschrift Condensed" panose="020B0502040204020203" pitchFamily="34" charset="0"/>
                <a:ea typeface="+mn-ea"/>
                <a:cs typeface="+mn-cs"/>
              </a:rPr>
              <a:t>Всероссийский дистанционный конкурс среди классных руководителей на лучшие методические разработки воспитательных мероприятий</a:t>
            </a:r>
            <a:br>
              <a:rPr lang="ru-RU" sz="3400" b="1" dirty="0">
                <a:solidFill>
                  <a:srgbClr val="7030A0"/>
                </a:solidFill>
                <a:latin typeface="Bahnschrift Condensed" panose="020B0502040204020203" pitchFamily="34" charset="0"/>
                <a:ea typeface="+mn-ea"/>
                <a:cs typeface="+mn-cs"/>
              </a:rPr>
            </a:br>
            <a:r>
              <a:rPr lang="ru-RU" sz="3400" b="1" i="1" dirty="0">
                <a:solidFill>
                  <a:srgbClr val="7030A0"/>
                </a:solidFill>
                <a:latin typeface="Bahnschrift Condensed" panose="020B0502040204020203" pitchFamily="34" charset="0"/>
                <a:ea typeface="+mn-ea"/>
                <a:cs typeface="+mn-cs"/>
              </a:rPr>
              <a:t>Победитель, призеры, лауреаты</a:t>
            </a:r>
            <a:endParaRPr lang="ru-RU" i="1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320C8646-952E-436A-828F-7836FAD4F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i="1" dirty="0">
                <a:latin typeface="Bahnschrift Condensed" panose="020B0502040204020203" pitchFamily="34" charset="0"/>
              </a:rPr>
              <a:t>Иващенко Лариса Федоровна, «Трудовое воспитание и профессиональное самоопределение»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Bahnschrift Condensed" panose="020B0502040204020203" pitchFamily="34" charset="0"/>
              </a:rPr>
              <a:t>Методическая разработка «ПРОФОРИЕНТАЦИОННАЯ ИНТЕРАКТИВНАЯ ИГРА для обучающихся 6-7 классов «ПОПРОБУЙ СЕБЯ В ПРОФЕССИИ» (мультимедийная презентация)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i="1" dirty="0">
                <a:latin typeface="Bahnschrift Condensed" panose="020B0502040204020203" pitchFamily="34" charset="0"/>
              </a:rPr>
              <a:t>Пахмутов Кирилл Андреевич, «Экологическое воспитание»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Bahnschrift Condensed" panose="020B0502040204020203" pitchFamily="34" charset="0"/>
              </a:rPr>
              <a:t>Методическая разработка «Практико-ориентированное событие “Ноль отходов”»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i="1" dirty="0">
                <a:latin typeface="Bahnschrift Condensed" panose="020B0502040204020203" pitchFamily="34" charset="0"/>
              </a:rPr>
              <a:t>Казеева Татьяна Борисовна, учитель, «Физическое воспитание и формирование культуры здоровья»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Bahnschrift Condensed" panose="020B0502040204020203" pitchFamily="34" charset="0"/>
              </a:rPr>
              <a:t>Методическая разработка «Фитнес с мамой: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Bahnschrift Condensed" panose="020B0502040204020203" pitchFamily="34" charset="0"/>
              </a:rPr>
              <a:t>фитбол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Bahnschrift Condensed" panose="020B0502040204020203" pitchFamily="34" charset="0"/>
              </a:rPr>
              <a:t> - гимнастика»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i="1" dirty="0">
                <a:latin typeface="Bahnschrift Condensed" panose="020B0502040204020203" pitchFamily="34" charset="0"/>
              </a:rPr>
              <a:t>Скворцова Ольга Сергеевна, «Гражданское и патриотическое воспитание»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Bahnschrift Condensed" panose="020B0502040204020203" pitchFamily="34" charset="0"/>
              </a:rPr>
              <a:t>Методическая разработка «По следам героев»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i="1" dirty="0">
                <a:latin typeface="Bahnschrift Condensed" panose="020B0502040204020203" pitchFamily="34" charset="0"/>
              </a:rPr>
              <a:t>Городилова Марина Анатольевна, «Трудовое воспитание и профессиональное самоопределение»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Bahnschrift Condensed" panose="020B0502040204020203" pitchFamily="34" charset="0"/>
              </a:rPr>
              <a:t>Методическая разработка «Организационно-деятельностная игра «Бюро эффективных решений»</a:t>
            </a:r>
          </a:p>
        </p:txBody>
      </p:sp>
    </p:spTree>
    <p:extLst>
      <p:ext uri="{BB962C8B-B14F-4D97-AF65-F5344CB8AC3E}">
        <p14:creationId xmlns:p14="http://schemas.microsoft.com/office/powerpoint/2010/main" val="516196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85F2860-D3AC-4133-A6DE-B63910447E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400" dirty="0">
                <a:solidFill>
                  <a:schemeClr val="accent1">
                    <a:lumMod val="75000"/>
                  </a:schemeClr>
                </a:solidFill>
                <a:latin typeface="Bahnschrift Condensed" panose="020B0502040204020203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3922918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2">
      <a:majorFont>
        <a:latin typeface="DIN Pro Bold"/>
        <a:ea typeface=""/>
        <a:cs typeface=""/>
      </a:majorFont>
      <a:minorFont>
        <a:latin typeface="DIN Pro Regular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418</Words>
  <Application>Microsoft Office PowerPoint</Application>
  <PresentationFormat>Широкоэкранный</PresentationFormat>
  <Paragraphs>71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Bahnschrift Condensed</vt:lpstr>
      <vt:lpstr>DIN Pro Bold</vt:lpstr>
      <vt:lpstr>DIN Pro Regular</vt:lpstr>
      <vt:lpstr>Тема Office</vt:lpstr>
      <vt:lpstr>III тематическая сессия  «Идеи практик педагогов — лидеров региональных профессиональных конкурсов в области воспитания»</vt:lpstr>
      <vt:lpstr>Всероссийский дистанционный конкурс среди классных руководителей на лучшие методические разработки воспитательных мероприятий</vt:lpstr>
      <vt:lpstr>Всероссийский дистанционный конкурс среди классных руководителей на лучшие методические разработки воспитательных мероприятий</vt:lpstr>
      <vt:lpstr>Всероссийский дистанционный конкурс среди классных руководителей на лучшие методические разработки воспитательных мероприятий</vt:lpstr>
      <vt:lpstr>Всероссийский дистанционный конкурс среди классных руководителей на лучшие методические разработки воспитательных мероприятий Победитель, призеры, лауреаты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Дегтярева Наталья Владимировна</dc:creator>
  <cp:lastModifiedBy>Дегтярева Наталья Владимировна</cp:lastModifiedBy>
  <cp:revision>24</cp:revision>
  <dcterms:created xsi:type="dcterms:W3CDTF">2023-10-12T07:46:53Z</dcterms:created>
  <dcterms:modified xsi:type="dcterms:W3CDTF">2023-11-01T05:42:55Z</dcterms:modified>
</cp:coreProperties>
</file>