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6" r:id="rId6"/>
    <p:sldId id="281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8" r:id="rId15"/>
    <p:sldId id="275" r:id="rId16"/>
    <p:sldId id="276" r:id="rId17"/>
    <p:sldId id="277" r:id="rId18"/>
    <p:sldId id="279" r:id="rId19"/>
    <p:sldId id="280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5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142E3D8-C5F1-49C4-98DB-E2BB7DEE7A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6A7A54-8745-4617-A6B2-6B18D613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09738"/>
            <a:ext cx="97015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D660ED-616A-43BD-99DC-BE8107FC3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918" y="4589463"/>
            <a:ext cx="97015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05A836-9665-495C-B709-2E7F3318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183F31-C7DA-45D8-BCBB-6591BB84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D54294-5720-484B-AED5-00968F06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CCCDD01-9B82-45F0-B667-58D5590952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F4419-EC7D-474C-BCCC-BBA6F56B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B35F37-8B85-4CE1-B418-4242F3686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E5ED4D-085A-4DCE-AE29-FF765EB5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B79AED-63B7-4CB0-A812-6F9111DC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0A4D7C-F8E2-4BE8-AB41-E7090E28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3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F221534-3155-41DF-B6EF-FE66F574F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C2F3C07-E14C-4E01-9AB4-5E8387B48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F6CE62-4E8E-4CFD-AF6B-A425DB78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ACEAC8-9D6E-4ABE-A17D-52B30C7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BF54FC-3232-4B26-AE28-C3D81441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9870B57-020A-4168-A35B-85D164488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DB4A6-6C82-4983-9278-F5407E68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AD19AD-DCCB-4203-8131-5A91F0132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0A4ED6-6FE8-4EB5-9A9C-BEE73020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02BBAA-0AEF-4974-A63F-7E8D7ED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49EABE-ECCE-4EA6-918D-EB739FA8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E5E6749-AFAF-4887-9FE3-7E539AF21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BFBB140-EC37-46B1-B55B-22DFED36A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CE7F95-5902-4802-AB88-DF14CC728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46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76AF72-A8C7-4293-ADB5-41F541218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609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9DE47A-4341-4849-A721-D288FA69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7827B1-5F3A-4094-9438-4BD626CA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DC4C56-BFD5-4286-B8E7-6DEBD151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B7465-0136-4D90-8B12-3CDD347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5ED25A-D22A-449C-B1DE-2F79C1E64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DFD1813-BA45-4EDD-8150-450D1967E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7DB2C46-4346-4B37-A9E2-6126A520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2ABD9E-1FB3-4273-8105-1EF0ECF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6BA9ED-395B-4EFB-97B7-FF6EC009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9F4893-EEEB-4B5D-BB21-56D88088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57A893-FAC8-4F32-9CA0-6B7923A0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748422-64DD-4BB2-B1D4-5E6377782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098A86C-CBE6-4345-A9DE-6B175083E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FD8BCB8-C155-4710-9A02-44FBC282C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0ABBBD3-F438-4541-8B95-AE2009AD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D4CCA3-75D9-454A-81DC-AC5A3CE4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79798BD-649F-423F-BCF8-51758EBC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A9F836-1802-4FB9-AB7B-3DB51CBA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E3F2890-721E-4EE2-9505-44A8C444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283C6B0-C1B2-40B1-A1E5-A47443FC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F4EA8FB-5695-4873-B487-B116775C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4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580A374-053A-43EA-92ED-E859DA46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108D313-575A-4955-8BC1-893F61AC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2C8607-B65D-481F-BDE8-E2144DB2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4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8C928-F75C-471C-BBCC-AEF68BE2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374868-F669-4706-BC2A-ABB545B6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430D103-D1D2-4E97-82AA-AB1D5A969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D0233ED-6D3F-4ED0-9170-6A34CDCB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240834-F7CA-4322-9EA1-22C1214F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206FF5-41CD-4E75-8A63-AD25181D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9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52E923-D287-4398-A04F-32109D84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FF73341-D122-4918-B318-963F1AFC1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7EEF4E-D2C8-47E3-B486-A7B09A39E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6AB159-5822-478F-A49C-1932771A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DE72BF-0481-4475-BA67-F43043F1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1B4CD7-9972-4AD6-819A-5B1DDE7D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EBDAC6-42C5-448B-A5AB-722E029C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18592F-F3AA-4BB5-83D7-21509AE8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44553B-FEA9-4C61-AA4F-37DA305A2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C27A-4252-48AB-BC65-4DE03226597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D81C76-2589-411F-94A8-B8316F7C7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60132B-0ED2-439B-9064-2652D5687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public22209562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public22209562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provocpitanie?w=wall-160177217_10999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feed?section=search&amp;q=#%D0%9A%D1%80%D0%B0%D1%81%D0%BD%D0%BE%D1%8F%D1%80%D1%81%D0%BA%D0%B8%D0%B9%D0%BA%D1%80%D0%B0%D0%B9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vk.com/feed?section=search&amp;q=#%D0%B2%D0%BE%D1%81%D0%BF%D0%B8%D1%82%D0%B0%D0%BD%D0%B8%D0%B5%D0%B4%D0%BE%D1%88%D0%BA%D0%BE%D0%BB%D1%8C%D0%BD%D0%B8%D0%BA%D0%BE%D0%B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feed?section=search&amp;q=#%D0%A6%D0%B5%D0%BD%D1%82%D1%80%D0%B4%D0%BE%D1%88%D0%BA%D0%BE%D0%BB%D1%8C%D0%BD%D0%BE%D0%B3%D0%BE%D0%BE%D0%B1%D1%80%D0%B0%D0%B7%D0%BE%D0%B2%D0%B0%D0%BD%D0%B8%D1%8F_%D0%9A%D0%98%D0%9F%D0%9A" TargetMode="External"/><Relationship Id="rId5" Type="http://schemas.openxmlformats.org/officeDocument/2006/relationships/hyperlink" Target="https://vk.com/feed?section=search&amp;q=#C%D0%B5%D1%82%D0%B5%D0%B2%D0%BE%D0%B5%D0%BC%D0%B5%D1%82%D0%BE%D0%B4%D0%B8%D1%87%D0%B5%D1%81%D0%BA%D0%BE%D0%B5%D0%BE%D0%B1%D1%8A%D0%B5%D0%B4%D0%B8%D0%BD%D0%B5%D0%BD%D0%B8%D0%B5" TargetMode="External"/><Relationship Id="rId4" Type="http://schemas.openxmlformats.org/officeDocument/2006/relationships/hyperlink" Target="https://vk.com/public222095621" TargetMode="External"/><Relationship Id="rId9" Type="http://schemas.openxmlformats.org/officeDocument/2006/relationships/hyperlink" Target="https://vk.com/feed?section=search&amp;q=#%D0%A0%D0%BE%D1%81%D1%81%D0%B8%D1%8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achan@kipk.ru" TargetMode="External"/><Relationship Id="rId2" Type="http://schemas.openxmlformats.org/officeDocument/2006/relationships/hyperlink" Target="mailto:zhukova@kipk.r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018E25C3-B9D4-4814-8512-BF60B331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09739"/>
            <a:ext cx="9701530" cy="1719262"/>
          </a:xfrm>
        </p:spPr>
        <p:txBody>
          <a:bodyPr>
            <a:normAutofit fontScale="90000"/>
          </a:bodyPr>
          <a:lstStyle/>
          <a:p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Идеи развития практик гражданско-патриотического воспитания, создаваемых педагогами в социокультурном пространстве края</a:t>
            </a:r>
            <a:br>
              <a:rPr lang="ru-RU" sz="34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endParaRPr lang="ru-RU" sz="34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E3D369A2-7938-463F-9A9C-D534B5172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400" dirty="0">
                <a:solidFill>
                  <a:srgbClr val="7030A0"/>
                </a:solidFill>
                <a:latin typeface="Bahnschrift Condensed" panose="020B0502040204020203" pitchFamily="34" charset="0"/>
              </a:rPr>
              <a:t>Воспитание маленького человека большой </a:t>
            </a:r>
            <a:r>
              <a:rPr lang="ru-RU" sz="3400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страны</a:t>
            </a:r>
          </a:p>
          <a:p>
            <a:r>
              <a:rPr lang="ru-RU" sz="3400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Срок реализации (2023-2026 </a:t>
            </a:r>
            <a:r>
              <a:rPr lang="ru-RU" sz="3400" dirty="0" err="1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гг</a:t>
            </a:r>
            <a:r>
              <a:rPr lang="ru-RU" sz="3400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)</a:t>
            </a:r>
            <a:endParaRPr lang="ru-RU" sz="34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r>
              <a:rPr lang="ru-RU" sz="3400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Качан</a:t>
            </a:r>
            <a:r>
              <a:rPr lang="ru-RU" sz="3400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О.В., методист Центра дошкольного образования КИПК</a:t>
            </a:r>
          </a:p>
        </p:txBody>
      </p:sp>
    </p:spTree>
    <p:extLst>
      <p:ext uri="{BB962C8B-B14F-4D97-AF65-F5344CB8AC3E}">
        <p14:creationId xmlns:p14="http://schemas.microsoft.com/office/powerpoint/2010/main" val="284950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CDD95904-0546-4DF7-9DD7-A2B93A376DED}"/>
              </a:ext>
            </a:extLst>
          </p:cNvPr>
          <p:cNvSpPr txBox="1">
            <a:spLocks/>
          </p:cNvSpPr>
          <p:nvPr/>
        </p:nvSpPr>
        <p:spPr>
          <a:xfrm>
            <a:off x="1088152" y="1879720"/>
            <a:ext cx="10515600" cy="215956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Факторы, позволившие достичь эффекта, уникальность СМО: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Реализация Программы воспитания предполагает социальное партнёрство ДОО с другими учреждениями образования и культуры. Поэтому примером стратегии будущего проекта будет совместная работа ДОО края с различными институтами общества для того, чтобы получить максимальный эффект от предстоящей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2834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3357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CDD95904-0546-4DF7-9DD7-A2B93A376DED}"/>
              </a:ext>
            </a:extLst>
          </p:cNvPr>
          <p:cNvSpPr txBox="1">
            <a:spLocks/>
          </p:cNvSpPr>
          <p:nvPr/>
        </p:nvSpPr>
        <p:spPr>
          <a:xfrm>
            <a:off x="1097664" y="1125803"/>
            <a:ext cx="10515600" cy="55122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Партнёрство, межведомственное взаимодействие: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Красноярский краевой институт повышения квалификации;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Красноярская региональная общественная организация ветеранов войны, труда, Вооруженных Сил и правоохранительных органов;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КГБУК «Дом офицеров»;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МБУК «Музей «Мемориал Победы»;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РО ВВПОД «ЮНАРМИЯ» по Красноярскому краю;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КГБУК «Красноярский краевой краеведческий музей»;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КГАУ «Дом дружбы народов Красноярского края»;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ФГБУ «Национальный парк «Красноярские Столбы»;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МАУ «Парк флоры и фауны «Роев Ручей».</a:t>
            </a:r>
          </a:p>
        </p:txBody>
      </p:sp>
    </p:spTree>
    <p:extLst>
      <p:ext uri="{BB962C8B-B14F-4D97-AF65-F5344CB8AC3E}">
        <p14:creationId xmlns:p14="http://schemas.microsoft.com/office/powerpoint/2010/main" val="45747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9774" y="528790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CDD95904-0546-4DF7-9DD7-A2B93A376DED}"/>
              </a:ext>
            </a:extLst>
          </p:cNvPr>
          <p:cNvSpPr txBox="1">
            <a:spLocks/>
          </p:cNvSpPr>
          <p:nvPr/>
        </p:nvSpPr>
        <p:spPr>
          <a:xfrm>
            <a:off x="1088152" y="1111149"/>
            <a:ext cx="10515600" cy="551535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Партнёрство, межведомственное взаимодействие: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АНО ДОП «Красноярский институт развития духовно-нравственной культуры»;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Палата просветительских и образовательных организаций Гражданской ассамблеи Красноярского края;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Красноярская региональная общественная организация поддержки социальных проектов «Дошкольник»;</a:t>
            </a:r>
            <a:endParaRPr lang="ru-RU" sz="2800" dirty="0">
              <a:solidFill>
                <a:srgbClr val="C00000"/>
              </a:solidFill>
              <a:latin typeface="Bahnschrift Condensed" pitchFamily="34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Красноярская региональная общественная организация по развитию русских традиций и сибирской самобытности «Живая </a:t>
            </a:r>
            <a:r>
              <a:rPr lang="ru-RU" sz="2800" dirty="0" err="1">
                <a:solidFill>
                  <a:schemeClr val="tx1"/>
                </a:solidFill>
                <a:latin typeface="Bahnschrift Condensed" pitchFamily="34" charset="0"/>
              </a:rPr>
              <a:t>стАрина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»;</a:t>
            </a:r>
            <a:endParaRPr lang="ru-RU" sz="2800" dirty="0">
              <a:solidFill>
                <a:srgbClr val="C00000"/>
              </a:solidFill>
              <a:latin typeface="Bahnschrift Condensed" pitchFamily="34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Автономная некоммерческая организация «Центр патриотического воспитания детей и молодёжи «МИР»</a:t>
            </a:r>
            <a:endParaRPr lang="ru-RU" sz="2800" dirty="0">
              <a:solidFill>
                <a:srgbClr val="C00000"/>
              </a:solidFill>
              <a:latin typeface="Bahnschrift Condensed" pitchFamily="34" charset="0"/>
            </a:endParaRPr>
          </a:p>
          <a:p>
            <a:r>
              <a:rPr lang="ru-RU" sz="2800" dirty="0">
                <a:solidFill>
                  <a:srgbClr val="C00000"/>
                </a:solidFill>
                <a:latin typeface="Bahnschrift Condensed" pitchFamily="34" charset="0"/>
              </a:rPr>
              <a:t>Список может быть дополнен краевыми учреждениями, общественными организациями, которые могут появиться в процессе работы СМО.</a:t>
            </a:r>
          </a:p>
        </p:txBody>
      </p:sp>
    </p:spTree>
    <p:extLst>
      <p:ext uri="{BB962C8B-B14F-4D97-AF65-F5344CB8AC3E}">
        <p14:creationId xmlns:p14="http://schemas.microsoft.com/office/powerpoint/2010/main" val="2825688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5982" y="528790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30D9050-1570-4567-AFB4-C015A244F4C2}"/>
              </a:ext>
            </a:extLst>
          </p:cNvPr>
          <p:cNvSpPr txBox="1">
            <a:spLocks/>
          </p:cNvSpPr>
          <p:nvPr/>
        </p:nvSpPr>
        <p:spPr>
          <a:xfrm>
            <a:off x="835982" y="1434223"/>
            <a:ext cx="11019940" cy="604575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Этапы организации проекта:</a:t>
            </a:r>
          </a:p>
          <a:p>
            <a:r>
              <a:rPr lang="en-US" u="sng" dirty="0">
                <a:solidFill>
                  <a:schemeClr val="tx1"/>
                </a:solidFill>
                <a:latin typeface="Bahnschrift Condensed" pitchFamily="34" charset="0"/>
              </a:rPr>
              <a:t>I </a:t>
            </a:r>
            <a:r>
              <a:rPr lang="ru-RU" u="sng" dirty="0">
                <a:solidFill>
                  <a:schemeClr val="tx1"/>
                </a:solidFill>
                <a:latin typeface="Bahnschrift Condensed" pitchFamily="34" charset="0"/>
              </a:rPr>
              <a:t>этап организационный (сентябрь 2023 г – декабрь 2023 г), включает в себя: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старт проекта «Воспитание маленького человека большой страны»;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регистрация ДОО в группе ВК «Воспитание маленького человека большой страны» по ссылке: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Bahnschrift Condensed" pitchFamily="34" charset="0"/>
                <a:hlinkClick r:id="rId4"/>
              </a:rPr>
              <a:t>https://vk.com/public222095621</a:t>
            </a:r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подача заявок ДОО в управление образования муниципалитетов, муниципальные методические службы: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муниципальный аналитический отчёт ценностно-ориентированных практик ДОО специалистов по дошкольному образованию, муниципальных методических служб;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краевой аналитический отчёт ценностно-ориентированных практик ДОО руководителя СМО.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6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AA412C6-E71E-4A1D-97F0-586F313A3A62}"/>
              </a:ext>
            </a:extLst>
          </p:cNvPr>
          <p:cNvSpPr txBox="1">
            <a:spLocks/>
          </p:cNvSpPr>
          <p:nvPr/>
        </p:nvSpPr>
        <p:spPr>
          <a:xfrm>
            <a:off x="823103" y="1550408"/>
            <a:ext cx="11019940" cy="486799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Этапы организации проекта:</a:t>
            </a:r>
            <a:endParaRPr lang="ru-RU" sz="2000" u="sng" dirty="0">
              <a:solidFill>
                <a:schemeClr val="tx1"/>
              </a:solidFill>
              <a:highlight>
                <a:srgbClr val="FFFF00"/>
              </a:highlight>
              <a:latin typeface="Bahnschrift Condensed" pitchFamily="34" charset="0"/>
            </a:endParaRPr>
          </a:p>
          <a:p>
            <a:r>
              <a:rPr lang="en-US" sz="2000" u="sng" dirty="0">
                <a:solidFill>
                  <a:schemeClr val="tx1"/>
                </a:solidFill>
                <a:latin typeface="Bahnschrift Condensed" pitchFamily="34" charset="0"/>
              </a:rPr>
              <a:t>II </a:t>
            </a:r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этап содержательный (декабрь 2023 г – май 2026 г), включает в себя: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трансляция ценностно-ориентированных практик в Красноярском крае на площадках СМО в рамках 7 направлений воспитания и основных государственных и народных праздников, памятных дат в соответствии с календарным планом воспитательной работы ДОО, по следующему алгоритму: направление воспитания –     –ценность воспитания – памятная дата – формы организации воспитательного процесса.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Например:</a:t>
            </a:r>
          </a:p>
          <a:p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Патриотическое направление воспитания 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– «Родина» – 27 января (День снятия блокады Ленинграда) – социально-значимая акция «900 берёз – 900 блокадных дней»;</a:t>
            </a:r>
          </a:p>
          <a:p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Духовно-нравственное направление воспитания 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– «Жизнь», «Милосердие», «Добро» – 3 декабря (Международный день инвалидов) – социально-значимое мероприятие «Хоровод добрых дел»;</a:t>
            </a:r>
          </a:p>
          <a:p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Трудовое направление воспитания 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– «Труд» – 16 октября (Всемирный день хлеба) – социально-значимый проект «Хлеборобы – профессия, которой нужно гордиться!» и т.д.</a:t>
            </a:r>
          </a:p>
          <a:p>
            <a:endParaRPr lang="ru-RU" sz="2000" dirty="0">
              <a:solidFill>
                <a:schemeClr val="tx1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6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AA412C6-E71E-4A1D-97F0-586F313A3A62}"/>
              </a:ext>
            </a:extLst>
          </p:cNvPr>
          <p:cNvSpPr txBox="1">
            <a:spLocks/>
          </p:cNvSpPr>
          <p:nvPr/>
        </p:nvSpPr>
        <p:spPr>
          <a:xfrm>
            <a:off x="835982" y="1645296"/>
            <a:ext cx="11019940" cy="54568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Этапы организации проекта:</a:t>
            </a:r>
            <a:endParaRPr lang="ru-RU" sz="2000" u="sng" dirty="0">
              <a:solidFill>
                <a:schemeClr val="tx1"/>
              </a:solidFill>
              <a:highlight>
                <a:srgbClr val="FFFF00"/>
              </a:highlight>
              <a:latin typeface="Bahnschrift Condensed" pitchFamily="34" charset="0"/>
            </a:endParaRPr>
          </a:p>
          <a:p>
            <a:r>
              <a:rPr lang="en-US" sz="2000" u="sng" dirty="0">
                <a:solidFill>
                  <a:schemeClr val="tx1"/>
                </a:solidFill>
                <a:latin typeface="Bahnschrift Condensed" pitchFamily="34" charset="0"/>
              </a:rPr>
              <a:t>II </a:t>
            </a:r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этап содержательный (декабрь 2023 г – май 2026 г), продолжение: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организация научно-методического сопровождения, выявление дефицитов и работа с ними под запрос муниципалитетов;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организация и проведение выездных площадок в территории Красноярского края (разговоры и важном, дни открытых дверей, экспертные сессии и т.д.);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обмен опытом ДОО на странице ВК «Воспитание маленького человека большой страны» по ссылке: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  <a:latin typeface="Bahnschrift Condensed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ahnschrift Condensed" pitchFamily="34" charset="0"/>
                <a:hlinkClick r:id="rId4"/>
              </a:rPr>
              <a:t>https://vk.com/public222095621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  <a:latin typeface="Bahnschrift Condensed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выстраивание межведомственных взаимоотношений с организациями-партнёрами в сфере воспитания детей дошкольного возраста;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участие ДОО в различных краевых площадках КК ИПК (красноярская краевая научно-практическая конференция по дошкольному образованию, всероссийская научно-практическая конференция «Гражданское образование в информационный век», межрегиональная научно-практическая конференция Красноярские краевые Рождественские образовательные чтения и т.д.)      </a:t>
            </a:r>
          </a:p>
          <a:p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6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C3330DA-231A-44DF-BBFA-DF1A25FB15D6}"/>
              </a:ext>
            </a:extLst>
          </p:cNvPr>
          <p:cNvSpPr txBox="1">
            <a:spLocks/>
          </p:cNvSpPr>
          <p:nvPr/>
        </p:nvSpPr>
        <p:spPr>
          <a:xfrm>
            <a:off x="1025313" y="1645296"/>
            <a:ext cx="11019940" cy="31885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Этапы организации проекта: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Bahnschrift Condensed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Bahnschrift Condensed" pitchFamily="34" charset="0"/>
              </a:rPr>
              <a:t>III </a:t>
            </a:r>
            <a:r>
              <a:rPr lang="ru-RU" u="sng" dirty="0">
                <a:solidFill>
                  <a:schemeClr val="tx1"/>
                </a:solidFill>
                <a:latin typeface="Bahnschrift Condensed" pitchFamily="34" charset="0"/>
              </a:rPr>
              <a:t>этап заключительный, включает в себя: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ежегодный анализ проекта 2023 – 2024 </a:t>
            </a:r>
            <a:r>
              <a:rPr lang="ru-RU" dirty="0" err="1">
                <a:solidFill>
                  <a:schemeClr val="tx1"/>
                </a:solidFill>
                <a:latin typeface="Bahnschrift Condensed" pitchFamily="34" charset="0"/>
              </a:rPr>
              <a:t>гг</a:t>
            </a:r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; 2024 – 2025 </a:t>
            </a:r>
            <a:r>
              <a:rPr lang="ru-RU" dirty="0" err="1">
                <a:solidFill>
                  <a:schemeClr val="tx1"/>
                </a:solidFill>
                <a:latin typeface="Bahnschrift Condensed" pitchFamily="34" charset="0"/>
              </a:rPr>
              <a:t>гг</a:t>
            </a:r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; 2025 – 2026 </a:t>
            </a:r>
            <a:r>
              <a:rPr lang="ru-RU" dirty="0" err="1">
                <a:solidFill>
                  <a:schemeClr val="tx1"/>
                </a:solidFill>
                <a:latin typeface="Bahnschrift Condensed" pitchFamily="34" charset="0"/>
              </a:rPr>
              <a:t>гг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(сентябрь 2026 г – декабрь 2026 г):</a:t>
            </a: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общий </a:t>
            </a:r>
            <a:r>
              <a:rPr lang="en-US" dirty="0">
                <a:solidFill>
                  <a:schemeClr val="tx1"/>
                </a:solidFill>
                <a:latin typeface="Bahnschrift Condensed" pitchFamily="34" charset="0"/>
              </a:rPr>
              <a:t>SWOT </a:t>
            </a:r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–  анализ за весь период реализации проекта 2023 – 2026 </a:t>
            </a:r>
            <a:r>
              <a:rPr lang="ru-RU" dirty="0" err="1">
                <a:solidFill>
                  <a:schemeClr val="tx1"/>
                </a:solidFill>
                <a:latin typeface="Bahnschrift Condensed" pitchFamily="34" charset="0"/>
              </a:rPr>
              <a:t>гг</a:t>
            </a:r>
            <a:endParaRPr lang="ru-RU" dirty="0">
              <a:solidFill>
                <a:schemeClr val="tx1"/>
              </a:solidFill>
              <a:latin typeface="Bahnschrift Condensed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- подборка лучших ценностно-ориентированных практик в методический сборник 2023 –2026 гг.</a:t>
            </a: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08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8991116-E680-47EF-8C75-A5F3AE3D214C}"/>
              </a:ext>
            </a:extLst>
          </p:cNvPr>
          <p:cNvSpPr txBox="1">
            <a:spLocks/>
          </p:cNvSpPr>
          <p:nvPr/>
        </p:nvSpPr>
        <p:spPr>
          <a:xfrm>
            <a:off x="1097664" y="1626456"/>
            <a:ext cx="10515600" cy="30080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Ожидаемые результаты: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Проект «Воспитание маленького человека большой страны» в рамках СМО по воспитанию для педагогов Красноярского края станет той площадкой, которая поможет рассказать педагогам о своем уникальном опыте работы в данном направлении, получить внешнюю экспертизу, оформить практику в методический сборник для трансляции опыта в Красноярском крае и других регионах РФ. </a:t>
            </a: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66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8991116-E680-47EF-8C75-A5F3AE3D214C}"/>
              </a:ext>
            </a:extLst>
          </p:cNvPr>
          <p:cNvSpPr txBox="1">
            <a:spLocks/>
          </p:cNvSpPr>
          <p:nvPr/>
        </p:nvSpPr>
        <p:spPr>
          <a:xfrm>
            <a:off x="1097664" y="1626456"/>
            <a:ext cx="1051560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8991116-E680-47EF-8C75-A5F3AE3D214C}"/>
              </a:ext>
            </a:extLst>
          </p:cNvPr>
          <p:cNvSpPr txBox="1">
            <a:spLocks/>
          </p:cNvSpPr>
          <p:nvPr/>
        </p:nvSpPr>
        <p:spPr>
          <a:xfrm>
            <a:off x="1198248" y="1744252"/>
            <a:ext cx="10515600" cy="417139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Стратегия развития проекта в будущем: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14 ценностей отраженные в содержании воспитательной работы ДОО в рамках ФОП ДО, перерастут в более серьезные 17 традиционных ценностей России утверждённые Президентом РФ. 10 граней патриотизма («Добровольчество», «Экология», «История», «Семья», «Наука», «Спорт», «Служение Отечеству», «Медиа», «Культура», «Педагогика») рекомендованные ФГБУ «Российский центр гражданского и патриотического воспитания детей и молодежи» позволят сформировать и проявить патриотическую культуру в будущем. Подробнее по ссылке </a:t>
            </a:r>
            <a:r>
              <a:rPr lang="en-US" sz="2800" dirty="0">
                <a:solidFill>
                  <a:schemeClr val="tx1"/>
                </a:solidFill>
                <a:latin typeface="Bahnschrift Condensed" pitchFamily="34" charset="0"/>
                <a:hlinkClick r:id="rId4"/>
              </a:rPr>
              <a:t>https://vk.com/provocpitanie?w=wall-160177217_10999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8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8991116-E680-47EF-8C75-A5F3AE3D214C}"/>
              </a:ext>
            </a:extLst>
          </p:cNvPr>
          <p:cNvSpPr txBox="1">
            <a:spLocks/>
          </p:cNvSpPr>
          <p:nvPr/>
        </p:nvSpPr>
        <p:spPr>
          <a:xfrm>
            <a:off x="1097664" y="1626456"/>
            <a:ext cx="1051560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8991116-E680-47EF-8C75-A5F3AE3D214C}"/>
              </a:ext>
            </a:extLst>
          </p:cNvPr>
          <p:cNvSpPr txBox="1">
            <a:spLocks/>
          </p:cNvSpPr>
          <p:nvPr/>
        </p:nvSpPr>
        <p:spPr>
          <a:xfrm>
            <a:off x="1198248" y="1846871"/>
            <a:ext cx="10515600" cy="274844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Больше информации в группе ВК «Воспитание маленького человека большой страны»</a:t>
            </a:r>
          </a:p>
          <a:p>
            <a:r>
              <a:rPr lang="en-US" sz="2800" dirty="0">
                <a:solidFill>
                  <a:schemeClr val="tx1"/>
                </a:solidFill>
                <a:latin typeface="Bahnschrift Condensed" pitchFamily="34" charset="0"/>
                <a:hlinkClick r:id="rId4"/>
              </a:rPr>
              <a:t>https://vk.com/public222095621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Под </a:t>
            </a:r>
            <a:r>
              <a:rPr lang="ru-RU" sz="2800" dirty="0" err="1">
                <a:solidFill>
                  <a:schemeClr val="tx1"/>
                </a:solidFill>
                <a:latin typeface="Bahnschrift Condensed" pitchFamily="34" charset="0"/>
              </a:rPr>
              <a:t>хештегами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: </a:t>
            </a:r>
            <a:r>
              <a:rPr lang="ru-RU" sz="2800" dirty="0">
                <a:latin typeface="Bahnschrift Condensed" pitchFamily="34" charset="0"/>
                <a:hlinkClick r:id="rId5"/>
              </a:rPr>
              <a:t>#</a:t>
            </a:r>
            <a:r>
              <a:rPr lang="ru-RU" sz="2800" dirty="0" err="1">
                <a:latin typeface="Bahnschrift Condensed" pitchFamily="34" charset="0"/>
                <a:hlinkClick r:id="rId5"/>
              </a:rPr>
              <a:t>Cетевоеметодическоеобъединение</a:t>
            </a:r>
            <a:r>
              <a:rPr lang="ru-RU" sz="2800" dirty="0">
                <a:latin typeface="Bahnschrift Condensed" pitchFamily="34" charset="0"/>
              </a:rPr>
              <a:t> </a:t>
            </a:r>
            <a:r>
              <a:rPr lang="ru-RU" sz="2800" u="sng" dirty="0">
                <a:latin typeface="Bahnschrift Condensed" pitchFamily="34" charset="0"/>
                <a:hlinkClick r:id="rId6"/>
              </a:rPr>
              <a:t>#</a:t>
            </a:r>
            <a:r>
              <a:rPr lang="ru-RU" sz="2800" u="sng" dirty="0" err="1">
                <a:latin typeface="Bahnschrift Condensed" pitchFamily="34" charset="0"/>
                <a:hlinkClick r:id="rId6"/>
              </a:rPr>
              <a:t>Центрдошкольногообразования_КИПК</a:t>
            </a:r>
            <a:r>
              <a:rPr lang="ru-RU" sz="2800" dirty="0">
                <a:latin typeface="Bahnschrift Condensed" pitchFamily="34" charset="0"/>
              </a:rPr>
              <a:t>               </a:t>
            </a:r>
            <a:r>
              <a:rPr lang="ru-RU" sz="2800" dirty="0">
                <a:latin typeface="Bahnschrift Condensed" pitchFamily="34" charset="0"/>
                <a:hlinkClick r:id="rId7"/>
              </a:rPr>
              <a:t>#</a:t>
            </a:r>
            <a:r>
              <a:rPr lang="ru-RU" sz="2800" dirty="0" err="1">
                <a:latin typeface="Bahnschrift Condensed" pitchFamily="34" charset="0"/>
                <a:hlinkClick r:id="rId7"/>
              </a:rPr>
              <a:t>воспитаниедошкольников</a:t>
            </a:r>
            <a:r>
              <a:rPr lang="ru-RU" sz="2800" dirty="0">
                <a:latin typeface="Bahnschrift Condensed" pitchFamily="34" charset="0"/>
              </a:rPr>
              <a:t> </a:t>
            </a:r>
            <a:r>
              <a:rPr lang="ru-RU" sz="2800" dirty="0">
                <a:latin typeface="Bahnschrift Condensed" pitchFamily="34" charset="0"/>
                <a:hlinkClick r:id="rId8"/>
              </a:rPr>
              <a:t>#</a:t>
            </a:r>
            <a:r>
              <a:rPr lang="ru-RU" sz="2800" dirty="0" err="1">
                <a:latin typeface="Bahnschrift Condensed" pitchFamily="34" charset="0"/>
                <a:hlinkClick r:id="rId8"/>
              </a:rPr>
              <a:t>Красноярскийкрай</a:t>
            </a:r>
            <a:r>
              <a:rPr lang="ru-RU" sz="2800" dirty="0">
                <a:latin typeface="Bahnschrift Condensed" pitchFamily="34" charset="0"/>
              </a:rPr>
              <a:t> </a:t>
            </a:r>
            <a:r>
              <a:rPr lang="ru-RU" sz="2800" dirty="0">
                <a:latin typeface="Bahnschrift Condensed" pitchFamily="34" charset="0"/>
                <a:hlinkClick r:id="rId9"/>
              </a:rPr>
              <a:t>#Россия</a:t>
            </a:r>
            <a:endParaRPr lang="ru-RU" sz="2800" dirty="0">
              <a:latin typeface="Bahnschrift Condensed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Bahnschrift Condensed" pitchFamily="34" charset="0"/>
              </a:rPr>
              <a:t>"К патриотизму нельзя только призывать, его нужно заботливо воспитывать" </a:t>
            </a:r>
          </a:p>
          <a:p>
            <a:r>
              <a:rPr lang="ru-RU" dirty="0">
                <a:latin typeface="Bahnschrift Condensed" pitchFamily="34" charset="0"/>
              </a:rPr>
              <a:t>                                                                                                          Д.С. Лихачев</a:t>
            </a:r>
          </a:p>
        </p:txBody>
      </p:sp>
      <p:pic>
        <p:nvPicPr>
          <p:cNvPr id="1026" name="Picture 2" descr="C:\Users\hp\Downloads\2AzIYzJkMB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524166"/>
            <a:ext cx="5293006" cy="409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2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85F2860-D3AC-4133-A6DE-B63910447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425" y="726091"/>
            <a:ext cx="9144000" cy="2387600"/>
          </a:xfrm>
        </p:spPr>
        <p:txBody>
          <a:bodyPr/>
          <a:lstStyle/>
          <a:p>
            <a:r>
              <a:rPr lang="ru-RU" sz="340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Спасибо за внимание!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FCA52D66-06DD-4B83-A98B-55078729A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653" y="3494872"/>
            <a:ext cx="9892496" cy="2535537"/>
          </a:xfrm>
        </p:spPr>
        <p:txBody>
          <a:bodyPr>
            <a:normAutofit fontScale="25000" lnSpcReduction="20000"/>
          </a:bodyPr>
          <a:lstStyle/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anose="020B0502040204020203" pitchFamily="34" charset="0"/>
              </a:rPr>
              <a:t>Жукова Анна Владимировна, заведующий Центром дошкольного образования КИПК </a:t>
            </a:r>
          </a:p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anose="020B0502040204020203" pitchFamily="34" charset="0"/>
              </a:rPr>
              <a:t>Эл. адрес: </a:t>
            </a:r>
            <a:r>
              <a:rPr lang="en-US" sz="9600" dirty="0">
                <a:solidFill>
                  <a:srgbClr val="7030A0"/>
                </a:solidFill>
                <a:latin typeface="Bahnschrift Condensed" pitchFamily="34" charset="0"/>
                <a:hlinkClick r:id="rId2"/>
              </a:rPr>
              <a:t>zhukova@kipk.ru</a:t>
            </a:r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 </a:t>
            </a:r>
          </a:p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Тел: 8 (391) 268-22-27</a:t>
            </a:r>
          </a:p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Качан Ольга Викторовна, методист Центра дошкольного образования КИПК,</a:t>
            </a:r>
          </a:p>
          <a:p>
            <a:pPr algn="l" fontAlgn="ctr"/>
            <a:r>
              <a:rPr lang="ru-RU" sz="9600">
                <a:solidFill>
                  <a:srgbClr val="7030A0"/>
                </a:solidFill>
                <a:latin typeface="Bahnschrift Condensed" pitchFamily="34" charset="0"/>
              </a:rPr>
              <a:t>руководитель </a:t>
            </a:r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СМО</a:t>
            </a:r>
          </a:p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Эл. адрес: </a:t>
            </a:r>
            <a:r>
              <a:rPr lang="en-US" sz="9600" dirty="0">
                <a:solidFill>
                  <a:srgbClr val="7030A0"/>
                </a:solidFill>
                <a:latin typeface="Bahnschrift Condensed" pitchFamily="34" charset="0"/>
                <a:hlinkClick r:id="rId3"/>
              </a:rPr>
              <a:t>kachan@kipk.ru</a:t>
            </a:r>
            <a:r>
              <a:rPr lang="en-US" sz="9600" dirty="0">
                <a:solidFill>
                  <a:srgbClr val="7030A0"/>
                </a:solidFill>
                <a:latin typeface="Bahnschrift Condensed" pitchFamily="34" charset="0"/>
              </a:rPr>
              <a:t> </a:t>
            </a:r>
          </a:p>
          <a:p>
            <a:pPr algn="l" fontAlgn="ctr"/>
            <a:r>
              <a:rPr lang="ru-RU" sz="9600" dirty="0">
                <a:solidFill>
                  <a:srgbClr val="7030A0"/>
                </a:solidFill>
                <a:latin typeface="Bahnschrift Condensed" pitchFamily="34" charset="0"/>
              </a:rPr>
              <a:t>Тел: 8-950-427-02-22</a:t>
            </a:r>
            <a:endParaRPr lang="en-US" sz="9600" dirty="0">
              <a:solidFill>
                <a:srgbClr val="7030A0"/>
              </a:solidFill>
              <a:latin typeface="Bahnschrift Condensed" pitchFamily="34" charset="0"/>
            </a:endParaRPr>
          </a:p>
          <a:p>
            <a:r>
              <a:rPr lang="en-US" sz="9600" dirty="0">
                <a:latin typeface="Bahnschrift Condensed" pitchFamily="34" charset="0"/>
              </a:rPr>
              <a:t/>
            </a:r>
            <a:br>
              <a:rPr lang="en-US" sz="9600" dirty="0">
                <a:latin typeface="Bahnschrift Condensed" pitchFamily="34" charset="0"/>
              </a:rPr>
            </a:br>
            <a:endParaRPr lang="ru-RU" sz="96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pPr algn="l"/>
            <a:endParaRPr lang="ru-RU" sz="96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pPr algn="l"/>
            <a:endParaRPr lang="ru-RU" sz="2800" dirty="0">
              <a:solidFill>
                <a:srgbClr val="7030A0"/>
              </a:solidFill>
              <a:latin typeface="Bahnschrift Condensed" pitchFamily="34" charset="0"/>
            </a:endParaRPr>
          </a:p>
          <a:p>
            <a:pPr algn="l"/>
            <a:endParaRPr lang="ru-RU" sz="2800" dirty="0">
              <a:solidFill>
                <a:srgbClr val="7030A0"/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C2F08052-8A2F-4DC1-B056-02294F431F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570982"/>
            <a:ext cx="10515600" cy="18620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Основные нормативные документы:</a:t>
            </a:r>
          </a:p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/>
          </p:cNvSpPr>
          <p:nvPr/>
        </p:nvSpPr>
        <p:spPr>
          <a:xfrm>
            <a:off x="1258942" y="2370793"/>
            <a:ext cx="10515600" cy="32090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Федеральная образовательная программа дошкольного образования;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Концепция развития дошкольного образования в Красноярском крае на период до 2025 года;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План мероприятий по развитию системы дошкольного образования в Красноярском крае на 2023-2025 гг.</a:t>
            </a:r>
          </a:p>
          <a:p>
            <a:pPr marL="342900" indent="-342900">
              <a:buFontTx/>
              <a:buChar char="-"/>
            </a:pP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8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022394"/>
            <a:ext cx="10515600" cy="26756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Воспитание – комплекс технологий, направленных на формирование личности ребёнка.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Целью ФОП ДО – является разностороннее развитие ребёнка в период дошкольного детства с учётом возрастных особенностей на основе духовно-нравственных ценностей российского народа, исторических и национально-культурных традиций. 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73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E8C61A4-73A9-45AD-97FB-6102A07CA1C9}"/>
              </a:ext>
            </a:extLst>
          </p:cNvPr>
          <p:cNvSpPr txBox="1">
            <a:spLocks/>
          </p:cNvSpPr>
          <p:nvPr/>
        </p:nvSpPr>
        <p:spPr>
          <a:xfrm>
            <a:off x="1097664" y="1820869"/>
            <a:ext cx="10515600" cy="313624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14 ценностей воспитательной работы ДОО в рамках ФОП ДО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в соответствии с возрастными особенностями детей: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«Родина», «Природа», «Жизнь», «Милосердие», «Добро», «Человек», «Семья», «Дружба», «Сотрудничество», «Познание», «Здоровье», «Труд», «Культура», «Красота» по следующим направлениям воспитания: патриотическое, духовно-нравственное, социальное, познавательное, физическое, трудовое, эстетическое.</a:t>
            </a:r>
          </a:p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>
              <a:solidFill>
                <a:schemeClr val="tx1"/>
              </a:solidFill>
              <a:latin typeface="Bahnschrift Condensed" pitchFamily="34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E8C61A4-73A9-45AD-97FB-6102A07CA1C9}"/>
              </a:ext>
            </a:extLst>
          </p:cNvPr>
          <p:cNvSpPr txBox="1">
            <a:spLocks/>
          </p:cNvSpPr>
          <p:nvPr/>
        </p:nvSpPr>
        <p:spPr>
          <a:xfrm>
            <a:off x="1097664" y="1820869"/>
            <a:ext cx="10515600" cy="293516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17 традиционных ценностей утвержденные Президентом РФ: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«Жизнь», «Достоинство», «Права и свободы человека», «Патриотизм», «Гражданственность», «Служение Отечеству и ответственность за его судьбу», «Высокие нравственные идеалы», «Крепкая семья», «Созидательный труд», «Приоритет духовного над материальным», «Гуманизм», «Милосердие», «Справедливость», «Коллективизм», «Взаимопомощь и взаимоуважение», «Историческая память и преемственность поколений», «Единство народов России» </a:t>
            </a:r>
          </a:p>
        </p:txBody>
      </p:sp>
    </p:spTree>
    <p:extLst>
      <p:ext uri="{BB962C8B-B14F-4D97-AF65-F5344CB8AC3E}">
        <p14:creationId xmlns:p14="http://schemas.microsoft.com/office/powerpoint/2010/main" val="408704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CDD95904-0546-4DF7-9DD7-A2B93A376DED}"/>
              </a:ext>
            </a:extLst>
          </p:cNvPr>
          <p:cNvSpPr txBox="1">
            <a:spLocks/>
          </p:cNvSpPr>
          <p:nvPr/>
        </p:nvSpPr>
        <p:spPr>
          <a:xfrm>
            <a:off x="1088152" y="1879720"/>
            <a:ext cx="10515600" cy="203132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u="sng" dirty="0">
                <a:solidFill>
                  <a:schemeClr val="tx1"/>
                </a:solidFill>
                <a:latin typeface="Bahnschrift Condensed" pitchFamily="34" charset="0"/>
              </a:rPr>
              <a:t>Целевая группа проекта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: специалисты управления образования, муниципальных методических служб по дошкольному образованию, руководители ДОО, заместители по УВР в ДОО, педагоги ДОО, представители общественных, государственных и муниципальных организаций, работающих в области патриотического воспитания и гражданского образования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414388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4A26878D-FCC0-4C9D-B7BB-1257A8C644D8}"/>
              </a:ext>
            </a:extLst>
          </p:cNvPr>
          <p:cNvSpPr txBox="1">
            <a:spLocks/>
          </p:cNvSpPr>
          <p:nvPr/>
        </p:nvSpPr>
        <p:spPr>
          <a:xfrm>
            <a:off x="835982" y="1325691"/>
            <a:ext cx="11019940" cy="545687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Цель: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 создание открытого сетевого методического объединения по воспитанию для педагогов дошкольных образовательных </a:t>
            </a:r>
            <a:r>
              <a:rPr lang="ru-RU" sz="2000" dirty="0" smtClean="0">
                <a:solidFill>
                  <a:schemeClr val="tx1"/>
                </a:solidFill>
                <a:latin typeface="Bahnschrift Condensed" pitchFamily="34" charset="0"/>
              </a:rPr>
              <a:t>организаций</a:t>
            </a:r>
            <a:r>
              <a:rPr lang="ru-RU" sz="2000" dirty="0" smtClean="0">
                <a:solidFill>
                  <a:schemeClr val="tx1"/>
                </a:solidFill>
                <a:latin typeface="Bahnschrift Condensed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Красноярского края.</a:t>
            </a:r>
          </a:p>
          <a:p>
            <a:r>
              <a:rPr lang="ru-RU" sz="2000" u="sng" dirty="0">
                <a:solidFill>
                  <a:schemeClr val="tx1"/>
                </a:solidFill>
                <a:latin typeface="Bahnschrift Condensed" pitchFamily="34" charset="0"/>
              </a:rPr>
              <a:t>Задачи: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выстроить взаимодействие со специалистами по дошкольному образованию, муниципальных методических служб муниципалитетов Красноярского края;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выявить педагогов-единомышленников ДОО Красноярского края в сфере воспитания детей дошкольного возраста, готовых стать членами СМО;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сформировать программу мероприятий СМО для педагогов ДОО на 2023-2026 </a:t>
            </a:r>
            <a:r>
              <a:rPr lang="ru-RU" sz="2000" dirty="0" err="1">
                <a:solidFill>
                  <a:schemeClr val="tx1"/>
                </a:solidFill>
                <a:latin typeface="Bahnschrift Condensed" pitchFamily="34" charset="0"/>
              </a:rPr>
              <a:t>гг</a:t>
            </a:r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организовать теоретические и практические мероприятия для педагогов ДОО по обмену опытом в рамках СМО;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включить в работу СМО межведомственное взаимодействие с государственными и муниципальными учреждениями, общественными организациями города и края, работающими в области патриотического воспитания и гражданского образования детей дошкольного возраста;</a:t>
            </a:r>
          </a:p>
          <a:p>
            <a:r>
              <a:rPr lang="ru-RU" sz="2000" dirty="0">
                <a:solidFill>
                  <a:schemeClr val="tx1"/>
                </a:solidFill>
                <a:latin typeface="Bahnschrift Condensed" pitchFamily="34" charset="0"/>
              </a:rPr>
              <a:t>- выпустить методический сборник лучших ценностно-ориентированных практик за период работы СМО </a:t>
            </a:r>
            <a:r>
              <a:rPr lang="ru-RU" dirty="0">
                <a:solidFill>
                  <a:schemeClr val="tx1"/>
                </a:solidFill>
                <a:latin typeface="Bahnschrift Condensed" pitchFamily="34" charset="0"/>
              </a:rPr>
              <a:t>2023-2026 гг.    </a:t>
            </a:r>
          </a:p>
          <a:p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15066D5-D130-4B78-A892-C357E9C342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87841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rgbClr val="7030A0"/>
                </a:solidFill>
                <a:latin typeface="Bahnschrift Condensed" pitchFamily="34" charset="0"/>
              </a:rPr>
              <a:t>Воспитание маленького человека большой страны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156622"/>
            <a:ext cx="2245489" cy="1587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065" y="156622"/>
            <a:ext cx="1933857" cy="744337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xmlns="" id="{E2FC2471-C913-4AC7-814F-BAD0EA97FC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03083CF1-7305-4DE4-ADC7-168CCA891852}"/>
              </a:ext>
            </a:extLst>
          </p:cNvPr>
          <p:cNvSpPr txBox="1">
            <a:spLocks/>
          </p:cNvSpPr>
          <p:nvPr/>
        </p:nvSpPr>
        <p:spPr>
          <a:xfrm>
            <a:off x="1097664" y="1626456"/>
            <a:ext cx="10515600" cy="474283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Основные направления деятельности проекта:</a:t>
            </a:r>
          </a:p>
          <a:p>
            <a:r>
              <a:rPr lang="ru-RU" sz="2800" u="sng" dirty="0">
                <a:solidFill>
                  <a:schemeClr val="tx1"/>
                </a:solidFill>
                <a:latin typeface="Bahnschrift Condensed" pitchFamily="34" charset="0"/>
              </a:rPr>
              <a:t>- научно-методическое сопровождение: 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будет включать в себя взаимодействие со специалистами управления образования, муниципальных служб по дошкольному образованию Красноярского края, организация и проведение краевых площадок (разговоры о важном, дни открытых дверей, экспертные сессии и т.д.);</a:t>
            </a:r>
          </a:p>
          <a:p>
            <a:r>
              <a:rPr lang="ru-RU" sz="2800" u="sng" dirty="0">
                <a:solidFill>
                  <a:schemeClr val="tx1"/>
                </a:solidFill>
                <a:latin typeface="Bahnschrift Condensed" pitchFamily="34" charset="0"/>
              </a:rPr>
              <a:t>- ценностно-ориентированный подход: 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будет включать в себя развитие 14 ценностей в содержании воспитательной работы ДОО в соответствии с ФОП ДО;</a:t>
            </a:r>
          </a:p>
          <a:p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- </a:t>
            </a:r>
            <a:r>
              <a:rPr lang="ru-RU" sz="2800" u="sng" dirty="0">
                <a:solidFill>
                  <a:schemeClr val="tx1"/>
                </a:solidFill>
                <a:latin typeface="Bahnschrift Condensed" pitchFamily="34" charset="0"/>
              </a:rPr>
              <a:t>воспитывающая среда: </a:t>
            </a:r>
            <a:r>
              <a:rPr lang="ru-RU" sz="2800" dirty="0">
                <a:solidFill>
                  <a:schemeClr val="tx1"/>
                </a:solidFill>
                <a:latin typeface="Bahnschrift Condensed" pitchFamily="34" charset="0"/>
              </a:rPr>
              <a:t>будет включать в себя развитие центров детской активности и формы организации воспитательного процесса по 7 направлениям воспитания: патриотическое, духовно-нравственное, социальное, познавательное, физическое, трудовое, эстетическое.</a:t>
            </a:r>
            <a:endParaRPr lang="ru-RU" sz="2800" u="sng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47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DIN Pro Bold"/>
        <a:ea typeface=""/>
        <a:cs typeface=""/>
      </a:majorFont>
      <a:minorFont>
        <a:latin typeface="DIN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1553</Words>
  <Application>Microsoft Office PowerPoint</Application>
  <PresentationFormat>Произвольный</PresentationFormat>
  <Paragraphs>136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Идеи развития практик гражданско-патриотического воспитания, создаваемых педагогами в социокультурном пространстве края 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Воспитание маленького человека большой страны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Дегтярева Наталья Владимировна</dc:creator>
  <cp:lastModifiedBy>hp</cp:lastModifiedBy>
  <cp:revision>28</cp:revision>
  <dcterms:created xsi:type="dcterms:W3CDTF">2023-10-12T07:46:53Z</dcterms:created>
  <dcterms:modified xsi:type="dcterms:W3CDTF">2023-10-31T15:32:14Z</dcterms:modified>
</cp:coreProperties>
</file>