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64" r:id="rId6"/>
    <p:sldId id="265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4" d="100"/>
          <a:sy n="54" d="100"/>
        </p:scale>
        <p:origin x="-1747" y="-6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explosion val="46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Узбекистан</c:v>
                </c:pt>
                <c:pt idx="1">
                  <c:v>Таджикистан</c:v>
                </c:pt>
                <c:pt idx="2">
                  <c:v>Киргизия</c:v>
                </c:pt>
                <c:pt idx="3">
                  <c:v>Казахстан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377</c:v>
                </c:pt>
                <c:pt idx="1">
                  <c:v>326</c:v>
                </c:pt>
                <c:pt idx="2">
                  <c:v>85</c:v>
                </c:pt>
                <c:pt idx="3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142E3D8-C5F1-49C4-98DB-E2BB7DEE7A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6A7A54-8745-4617-A6B2-6B18D613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0" y="1709738"/>
            <a:ext cx="970153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5D660ED-616A-43BD-99DC-BE8107FC3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5918" y="4589463"/>
            <a:ext cx="97015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05A836-9665-495C-B709-2E7F3318D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C27A-4252-48AB-BC65-4DE03226597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183F31-C7DA-45D8-BCBB-6591BB848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D54294-5720-484B-AED5-00968F065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4137-6F32-4682-B0EE-336EB9C97EBF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CCCDD01-9B82-45F0-B667-58D5590952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87" y="349293"/>
            <a:ext cx="6871728" cy="122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F4419-EC7D-474C-BCCC-BBA6F56B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5B35F37-8B85-4CE1-B418-4242F3686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E5ED4D-085A-4DCE-AE29-FF765EB5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C27A-4252-48AB-BC65-4DE03226597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B79AED-63B7-4CB0-A812-6F9111DC9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0A4D7C-F8E2-4BE8-AB41-E7090E28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4137-6F32-4682-B0EE-336EB9C97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23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F221534-3155-41DF-B6EF-FE66F574F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C2F3C07-E14C-4E01-9AB4-5E8387B48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F6CE62-4E8E-4CFD-AF6B-A425DB78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C27A-4252-48AB-BC65-4DE03226597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ACEAC8-9D6E-4ABE-A17D-52B30C7C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BF54FC-3232-4B26-AE28-C3D814415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4137-6F32-4682-B0EE-336EB9C97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9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9870B57-020A-4168-A35B-85D164488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DB4A6-6C82-4983-9278-F5407E68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AD19AD-DCCB-4203-8131-5A91F0132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0A4ED6-6FE8-4EB5-9A9C-BEE73020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C27A-4252-48AB-BC65-4DE03226597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02BBAA-0AEF-4974-A63F-7E8D7ED4B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49EABE-ECCE-4EA6-918D-EB739FA8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4137-6F32-4682-B0EE-336EB9C97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2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E5E6749-AFAF-4887-9FE3-7E539AF21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BFBB140-EC37-46B1-B55B-22DFED36A5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87" y="349293"/>
            <a:ext cx="6871728" cy="122709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CE7F95-5902-4802-AB88-DF14CC728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46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276AF72-A8C7-4293-ADB5-41F541218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609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9DE47A-4341-4849-A721-D288FA69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C27A-4252-48AB-BC65-4DE03226597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7827B1-5F3A-4094-9438-4BD626CA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DC4C56-BFD5-4286-B8E7-6DEBD151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4137-6F32-4682-B0EE-336EB9C97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0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6B7465-0136-4D90-8B12-3CDD3475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5ED25A-D22A-449C-B1DE-2F79C1E64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DFD1813-BA45-4EDD-8150-450D1967E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7DB2C46-4346-4B37-A9E2-6126A5203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C27A-4252-48AB-BC65-4DE03226597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52ABD9E-1FB3-4273-8105-1EF0ECF0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26BA9ED-395B-4EFB-97B7-FF6EC0094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4137-6F32-4682-B0EE-336EB9C97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9F4893-EEEB-4B5D-BB21-56D88088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57A893-FAC8-4F32-9CA0-6B7923A04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0748422-64DD-4BB2-B1D4-5E6377782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098A86C-CBE6-4345-A9DE-6B175083E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FD8BCB8-C155-4710-9A02-44FBC282C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0ABBBD3-F438-4541-8B95-AE2009AD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C27A-4252-48AB-BC65-4DE03226597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6D4CCA3-75D9-454A-81DC-AC5A3CE4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79798BD-649F-423F-BCF8-51758EBC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4137-6F32-4682-B0EE-336EB9C97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59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A9F836-1802-4FB9-AB7B-3DB51CBA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E3F2890-721E-4EE2-9505-44A8C444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C27A-4252-48AB-BC65-4DE03226597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283C6B0-C1B2-40B1-A1E5-A47443FC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F4EA8FB-5695-4873-B487-B116775C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4137-6F32-4682-B0EE-336EB9C97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74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580A374-053A-43EA-92ED-E859DA46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C27A-4252-48AB-BC65-4DE03226597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108D313-575A-4955-8BC1-893F61AC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82C8607-B65D-481F-BDE8-E2144DB2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4137-6F32-4682-B0EE-336EB9C97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4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58C928-F75C-471C-BBCC-AEF68BE2E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374868-F669-4706-BC2A-ABB545B6F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430D103-D1D2-4E97-82AA-AB1D5A969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0233ED-6D3F-4ED0-9170-6A34CDCB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C27A-4252-48AB-BC65-4DE03226597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4240834-F7CA-4322-9EA1-22C1214F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206FF5-41CD-4E75-8A63-AD25181D4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4137-6F32-4682-B0EE-336EB9C97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9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52E923-D287-4398-A04F-32109D84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FF73341-D122-4918-B318-963F1AFC1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17EEF4E-D2C8-47E3-B486-A7B09A39E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B6AB159-5822-478F-A49C-1932771A3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C27A-4252-48AB-BC65-4DE03226597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9DE72BF-0481-4475-BA67-F43043F1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01B4CD7-9972-4AD6-819A-5B1DDE7D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4137-6F32-4682-B0EE-336EB9C97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4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EBDAC6-42C5-448B-A5AB-722E029C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D18592F-F3AA-4BB5-83D7-21509AE81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44553B-FEA9-4C61-AA4F-37DA305A2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6C27A-4252-48AB-BC65-4DE03226597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D81C76-2589-411F-94A8-B8316F7C7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60132B-0ED2-439B-9064-2652D5687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34137-6F32-4682-B0EE-336EB9C97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6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018E25C3-B9D4-4814-8512-BF60B3317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0" y="1709739"/>
            <a:ext cx="9701530" cy="1719262"/>
          </a:xfrm>
        </p:spPr>
        <p:txBody>
          <a:bodyPr>
            <a:normAutofit/>
          </a:bodyPr>
          <a:lstStyle/>
          <a:p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ПЕДАГОГИЧЕСКИЕ ПРОЕКТЫ И ПРОГРАММЫ</a:t>
            </a:r>
            <a:br>
              <a:rPr lang="ru-RU" sz="3400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ВОСПИТАТЕЛЬНОЙ ДЕЯТЕЛЬНОСТИ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3400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endParaRPr lang="ru-RU" sz="3400" dirty="0">
              <a:solidFill>
                <a:srgbClr val="7030A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E3D369A2-7938-463F-9A9C-D534B5172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5918" y="3429001"/>
            <a:ext cx="8148713" cy="2660650"/>
          </a:xfrm>
        </p:spPr>
        <p:txBody>
          <a:bodyPr>
            <a:normAutofit/>
          </a:bodyPr>
          <a:lstStyle/>
          <a:p>
            <a:r>
              <a:rPr lang="ru-RU" sz="3400" dirty="0">
                <a:solidFill>
                  <a:srgbClr val="7030A0"/>
                </a:solidFill>
                <a:latin typeface="Bahnschrift Condensed" panose="020B0502040204020203" pitchFamily="34" charset="0"/>
              </a:rPr>
              <a:t>Эффективные практики социализации мигрантов в муниципальной системе </a:t>
            </a:r>
            <a:r>
              <a:rPr lang="ru-RU" sz="3400" dirty="0" smtClean="0">
                <a:solidFill>
                  <a:srgbClr val="7030A0"/>
                </a:solidFill>
                <a:latin typeface="Bahnschrift Condensed" panose="020B0502040204020203" pitchFamily="34" charset="0"/>
              </a:rPr>
              <a:t>образования</a:t>
            </a:r>
          </a:p>
          <a:p>
            <a:pPr algn="r"/>
            <a:r>
              <a:rPr lang="ru-RU" sz="3200" dirty="0" smtClean="0">
                <a:solidFill>
                  <a:srgbClr val="7030A0"/>
                </a:solidFill>
                <a:latin typeface="Bahnschrift Condensed" panose="020B0502040204020203" pitchFamily="34" charset="0"/>
              </a:rPr>
              <a:t>Директор МАОУ СШ №32</a:t>
            </a:r>
            <a:endParaRPr lang="ru-RU" sz="3200" dirty="0">
              <a:solidFill>
                <a:srgbClr val="7030A0"/>
              </a:solidFill>
              <a:latin typeface="Bahnschrift Condensed" panose="020B0502040204020203" pitchFamily="34" charset="0"/>
            </a:endParaRPr>
          </a:p>
          <a:p>
            <a:pPr algn="r"/>
            <a:r>
              <a:rPr lang="ru-RU" sz="3200" dirty="0" smtClean="0">
                <a:solidFill>
                  <a:srgbClr val="7030A0"/>
                </a:solidFill>
                <a:latin typeface="Bahnschrift Condensed" panose="020B0502040204020203" pitchFamily="34" charset="0"/>
              </a:rPr>
              <a:t>О.М. Горнаева</a:t>
            </a:r>
          </a:p>
        </p:txBody>
      </p:sp>
    </p:spTree>
    <p:extLst>
      <p:ext uri="{BB962C8B-B14F-4D97-AF65-F5344CB8AC3E}">
        <p14:creationId xmlns:p14="http://schemas.microsoft.com/office/powerpoint/2010/main" val="28495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66A230F-F225-424D-B688-0F8FCDFF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718523"/>
              </p:ext>
            </p:extLst>
          </p:nvPr>
        </p:nvGraphicFramePr>
        <p:xfrm>
          <a:off x="835268" y="360484"/>
          <a:ext cx="10709032" cy="61709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3347"/>
                <a:gridCol w="7675685"/>
              </a:tblGrid>
              <a:tr h="1354016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СОЦИАЛИЗАЦИЯ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сложный процесс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вхождения</a:t>
                      </a:r>
                      <a:r>
                        <a:rPr lang="ru-RU" b="1" dirty="0" smtClean="0"/>
                        <a:t> индивида в социум и культуру, благодаря чему он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усваивает</a:t>
                      </a:r>
                      <a:r>
                        <a:rPr lang="ru-RU" b="1" dirty="0" smtClean="0"/>
                        <a:t> те ценности, нормы, знания, умения, ориентиры, которые позволяют ему выделить себя как человека, принадлежащего к особой социальной группе</a:t>
                      </a:r>
                      <a:endParaRPr lang="ru-RU" b="1" dirty="0"/>
                    </a:p>
                  </a:txBody>
                  <a:tcPr/>
                </a:tc>
              </a:tr>
              <a:tr h="2567354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- МИГРАНТЫ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2249563">
                <a:tc>
                  <a:txBody>
                    <a:bodyPr/>
                    <a:lstStyle/>
                    <a:p>
                      <a:pPr algn="l"/>
                      <a:endParaRPr lang="ru-RU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ЭФФЕКТИВНЫЕ ПРАКТИКИ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endPara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Т.П. </a:t>
                      </a:r>
                      <a:r>
                        <a:rPr lang="ru-RU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Грасс</a:t>
                      </a: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Г.П. Петрищева, О.А. Белкина, Е.А. </a:t>
                      </a:r>
                      <a:r>
                        <a:rPr lang="ru-RU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Хамраева</a:t>
                      </a: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Н. </a:t>
                      </a:r>
                      <a:r>
                        <a:rPr lang="ru-RU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Бысик</a:t>
                      </a: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А. Сперанская и другие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70913514"/>
              </p:ext>
            </p:extLst>
          </p:nvPr>
        </p:nvGraphicFramePr>
        <p:xfrm>
          <a:off x="5249011" y="1925516"/>
          <a:ext cx="3947744" cy="217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13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66A230F-F225-424D-B688-0F8FCDFFF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401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 СОЦИАЛИЗАЦИИ 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ПОДРОСТКОВ – МИГРАНТОВ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892" y="2725615"/>
            <a:ext cx="10544908" cy="3451348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КОММУНИКАЦИЯ</a:t>
            </a:r>
          </a:p>
          <a:p>
            <a:pPr marL="457200" indent="-457200">
              <a:buFontTx/>
              <a:buChar char="-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СЛОЖНОСТЬ ШКОЛЬНОЙ 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ПРОГРАММЫ</a:t>
            </a:r>
          </a:p>
          <a:p>
            <a:pPr marL="457200" indent="-457200">
              <a:buFontTx/>
              <a:buChar char="-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  ГЕНДЕРНЫЕ ВОПРОСЫ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5" t="-478" r="32769" b="1"/>
          <a:stretch/>
        </p:blipFill>
        <p:spPr bwMode="auto">
          <a:xfrm>
            <a:off x="7859151" y="0"/>
            <a:ext cx="43328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ЭФФЕКТИВНЫЕ ПРАКТИКИ СОЦИАЛИЗАЦИИ ДЕТЕЙ-МИГРАНТОВ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94" y="4020049"/>
            <a:ext cx="1677365" cy="167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04" y="1865972"/>
            <a:ext cx="814338" cy="8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86" y="1945347"/>
            <a:ext cx="877228" cy="87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694" y="1965312"/>
            <a:ext cx="750619" cy="75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267" y="1865972"/>
            <a:ext cx="795581" cy="79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770" y="1818114"/>
            <a:ext cx="891296" cy="89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508" y="3546551"/>
            <a:ext cx="820956" cy="82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15" y="3551580"/>
            <a:ext cx="815927" cy="81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69" y="5143744"/>
            <a:ext cx="815927" cy="81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037" y="4885494"/>
            <a:ext cx="1012875" cy="10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523" y="1889418"/>
            <a:ext cx="826513" cy="82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0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РИСКИ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166" y="1825625"/>
            <a:ext cx="11268222" cy="4351338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НЕЖЕЛАНИЕ ВКЛЮЧАТЬСЯ РОДИТЕЛЕЙ/СЕМЬИ В СОЦИАЛИЗАЦИЮ РЕБЕНКА</a:t>
            </a:r>
          </a:p>
          <a:p>
            <a:pPr marL="457200" indent="-457200">
              <a:buFontTx/>
              <a:buChar char="-"/>
            </a:pPr>
            <a:endParaRPr lang="ru-R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НЕПОНИМАНИЕ РОДИТЕЛЯМИ ЦЕННОСТИ СОЦИАЛИЗАЦИИ</a:t>
            </a:r>
          </a:p>
          <a:p>
            <a:pPr marL="457200" indent="-457200">
              <a:buFontTx/>
              <a:buChar char="-"/>
            </a:pPr>
            <a:endParaRPr lang="ru-R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НЕ ГОТОВНОСТЬ ПЕДАГОГОВ К ОБУЧЕНИЮ      ДЕТЕЙ - МИГРАНТОВ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3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1" y="1575582"/>
            <a:ext cx="10622280" cy="460138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ГБОУ школа – интернат №28 (Санкт-Петербург)</a:t>
            </a:r>
          </a:p>
          <a:p>
            <a:pPr marL="514350" indent="-514350">
              <a:buAutoNum type="arabicPeriod"/>
            </a:pPr>
            <a:r>
              <a:rPr lang="ru-RU" dirty="0" smtClean="0"/>
              <a:t>МАОУ СОШ №15 (Екатеринбург)</a:t>
            </a:r>
          </a:p>
          <a:p>
            <a:pPr marL="514350" indent="-514350">
              <a:buAutoNum type="arabicPeriod"/>
            </a:pPr>
            <a:r>
              <a:rPr lang="ru-RU" dirty="0"/>
              <a:t>Реализация сетевой модели организации</a:t>
            </a:r>
          </a:p>
          <a:p>
            <a:r>
              <a:rPr lang="ru-RU" dirty="0"/>
              <a:t>профильного обучения для всех категорий </a:t>
            </a:r>
            <a:r>
              <a:rPr lang="ru-RU" dirty="0" smtClean="0"/>
              <a:t>обучающихся (ю. </a:t>
            </a:r>
            <a:r>
              <a:rPr lang="ru-RU" dirty="0" err="1" smtClean="0"/>
              <a:t>Нурчак</a:t>
            </a:r>
            <a:r>
              <a:rPr lang="ru-RU" dirty="0" smtClean="0"/>
              <a:t>)</a:t>
            </a:r>
          </a:p>
          <a:p>
            <a:r>
              <a:rPr lang="ru-RU" dirty="0"/>
              <a:t>4. Комплексная программа языковой </a:t>
            </a:r>
            <a:r>
              <a:rPr lang="ru-RU" dirty="0" smtClean="0"/>
              <a:t>и социально-культурной </a:t>
            </a:r>
            <a:r>
              <a:rPr lang="ru-RU" dirty="0"/>
              <a:t>интеграции детей с неродным русским </a:t>
            </a:r>
            <a:r>
              <a:rPr lang="ru-RU" dirty="0" smtClean="0"/>
              <a:t>языком «Перелетные </a:t>
            </a:r>
            <a:r>
              <a:rPr lang="ru-RU" dirty="0"/>
              <a:t>дети</a:t>
            </a:r>
            <a:r>
              <a:rPr lang="ru-RU" dirty="0" smtClean="0"/>
              <a:t>» (А. Сперанская)</a:t>
            </a:r>
          </a:p>
          <a:p>
            <a:r>
              <a:rPr lang="ru-RU" dirty="0"/>
              <a:t>5. Региональный проект «Мы разные, мы вместе</a:t>
            </a:r>
            <a:r>
              <a:rPr lang="ru-RU" dirty="0" smtClean="0"/>
              <a:t>» (С. Терехина)</a:t>
            </a:r>
          </a:p>
          <a:p>
            <a:r>
              <a:rPr lang="ru-RU" dirty="0" smtClean="0"/>
              <a:t>6. Проект: </a:t>
            </a:r>
            <a:r>
              <a:rPr lang="ru-RU" dirty="0" smtClean="0">
                <a:latin typeface="SourceSansPro-Regular"/>
              </a:rPr>
              <a:t>≪</a:t>
            </a:r>
            <a:r>
              <a:rPr lang="ru-RU" dirty="0" err="1">
                <a:latin typeface="SourceSansPro-Regular"/>
              </a:rPr>
              <a:t>СловаРус</a:t>
            </a:r>
            <a:r>
              <a:rPr lang="ru-RU" dirty="0" smtClean="0">
                <a:latin typeface="SourceSansPro-Regular"/>
              </a:rPr>
              <a:t>≫ (О. </a:t>
            </a:r>
            <a:r>
              <a:rPr lang="ru-RU" dirty="0" err="1" smtClean="0">
                <a:latin typeface="SourceSansPro-Regular"/>
              </a:rPr>
              <a:t>Дагев</a:t>
            </a:r>
            <a:r>
              <a:rPr lang="ru-RU" dirty="0" smtClean="0">
                <a:latin typeface="SourceSansPro-Regular"/>
              </a:rPr>
              <a:t>)</a:t>
            </a:r>
          </a:p>
          <a:p>
            <a:r>
              <a:rPr lang="ru-RU" dirty="0" smtClean="0">
                <a:latin typeface="SourceSansPro-Regular"/>
              </a:rPr>
              <a:t>7. </a:t>
            </a:r>
            <a:r>
              <a:rPr lang="ru-RU" dirty="0">
                <a:latin typeface="SourceSansPro-Regular"/>
              </a:rPr>
              <a:t>Дневник индивидуального сопровождения детей с особыми</a:t>
            </a:r>
          </a:p>
          <a:p>
            <a:r>
              <a:rPr lang="ru-RU">
                <a:latin typeface="SourceSansPro-Regular"/>
              </a:rPr>
              <a:t>образовательными </a:t>
            </a:r>
            <a:r>
              <a:rPr lang="ru-RU" smtClean="0">
                <a:latin typeface="SourceSansPro-Regular"/>
              </a:rPr>
              <a:t>потребностями (И. Кулешова)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4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85F2860-D3AC-4133-A6DE-B63910447E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Спасибо за внимание!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FCA52D66-06DD-4B83-A98B-55078729A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3365"/>
            <a:ext cx="9144000" cy="1228492"/>
          </a:xfrm>
        </p:spPr>
        <p:txBody>
          <a:bodyPr>
            <a:normAutofit/>
          </a:bodyPr>
          <a:lstStyle/>
          <a:p>
            <a:endParaRPr lang="ru-RU" sz="3400" dirty="0">
              <a:solidFill>
                <a:srgbClr val="7030A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DIN Pro Bold"/>
        <a:ea typeface=""/>
        <a:cs typeface=""/>
      </a:majorFont>
      <a:minorFont>
        <a:latin typeface="DIN Pr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225</Words>
  <Application>Microsoft Office PowerPoint</Application>
  <PresentationFormat>Произвольный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ПЕДАГОГИЧЕСКИЕ ПРОЕКТЫ И ПРОГРАММЫ ВОСПИТАТЕЛЬНОЙ ДЕЯТЕЛЬНОСТИ </vt:lpstr>
      <vt:lpstr>Презентация PowerPoint</vt:lpstr>
      <vt:lpstr>ПРОБЛЕМЫ СОЦИАЛИЗАЦИИ  ПОДРОСТКОВ – МИГРАНТОВ</vt:lpstr>
      <vt:lpstr>ЭФФЕКТИВНЫЕ ПРАКТИКИ СОЦИАЛИЗАЦИИ ДЕТЕЙ-МИГРАНТОВ </vt:lpstr>
      <vt:lpstr>ОСНОВНЫЕ РИСКИ</vt:lpstr>
      <vt:lpstr>ПРАКТИКИ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Дегтярева Наталья Владимировна</dc:creator>
  <cp:lastModifiedBy>В. С. Горнаева</cp:lastModifiedBy>
  <cp:revision>18</cp:revision>
  <dcterms:created xsi:type="dcterms:W3CDTF">2023-10-12T07:46:53Z</dcterms:created>
  <dcterms:modified xsi:type="dcterms:W3CDTF">2023-10-31T14:21:55Z</dcterms:modified>
</cp:coreProperties>
</file>