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3" r:id="rId4"/>
    <p:sldId id="264" r:id="rId5"/>
    <p:sldId id="265" r:id="rId6"/>
    <p:sldId id="266" r:id="rId7"/>
    <p:sldId id="267" r:id="rId8"/>
    <p:sldId id="270" r:id="rId9"/>
    <p:sldId id="269" r:id="rId10"/>
    <p:sldId id="261"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7142E3D8-C5F1-49C4-98DB-E2BB7DEE7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E66A7A54-8745-4617-A6B2-6B18D613ED0A}"/>
              </a:ext>
            </a:extLst>
          </p:cNvPr>
          <p:cNvSpPr>
            <a:spLocks noGrp="1"/>
          </p:cNvSpPr>
          <p:nvPr>
            <p:ph type="title"/>
          </p:nvPr>
        </p:nvSpPr>
        <p:spPr>
          <a:xfrm>
            <a:off x="1645920" y="1709738"/>
            <a:ext cx="9701530" cy="2852737"/>
          </a:xfrm>
        </p:spPr>
        <p:txBody>
          <a:bodyPr anchor="b"/>
          <a:lstStyle>
            <a:lvl1pPr>
              <a:defRPr sz="6000"/>
            </a:lvl1pPr>
          </a:lstStyle>
          <a:p>
            <a:r>
              <a:rPr lang="ru-RU" dirty="0"/>
              <a:t>Образец заголовка</a:t>
            </a:r>
          </a:p>
        </p:txBody>
      </p:sp>
      <p:sp>
        <p:nvSpPr>
          <p:cNvPr id="3" name="Текст 2">
            <a:extLst>
              <a:ext uri="{FF2B5EF4-FFF2-40B4-BE49-F238E27FC236}">
                <a16:creationId xmlns:a16="http://schemas.microsoft.com/office/drawing/2014/main" id="{65D660ED-616A-43BD-99DC-BE8107FC38F8}"/>
              </a:ext>
            </a:extLst>
          </p:cNvPr>
          <p:cNvSpPr>
            <a:spLocks noGrp="1"/>
          </p:cNvSpPr>
          <p:nvPr>
            <p:ph type="body" idx="1"/>
          </p:nvPr>
        </p:nvSpPr>
        <p:spPr>
          <a:xfrm>
            <a:off x="1645918" y="4589463"/>
            <a:ext cx="97015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4" name="Дата 3">
            <a:extLst>
              <a:ext uri="{FF2B5EF4-FFF2-40B4-BE49-F238E27FC236}">
                <a16:creationId xmlns:a16="http://schemas.microsoft.com/office/drawing/2014/main" id="{AB05A836-9665-495C-B709-2E7F3318DD7F}"/>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D1183F31-C7DA-45D8-BCBB-6591BB8482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5D54294-5720-484B-AED5-00968F06564C}"/>
              </a:ext>
            </a:extLst>
          </p:cNvPr>
          <p:cNvSpPr>
            <a:spLocks noGrp="1"/>
          </p:cNvSpPr>
          <p:nvPr>
            <p:ph type="sldNum" sz="quarter" idx="12"/>
          </p:nvPr>
        </p:nvSpPr>
        <p:spPr/>
        <p:txBody>
          <a:bodyPr/>
          <a:lstStyle/>
          <a:p>
            <a:fld id="{47A34137-6F32-4682-B0EE-336EB9C97EBF}" type="slidenum">
              <a:rPr lang="ru-RU" smtClean="0"/>
              <a:t>‹#›</a:t>
            </a:fld>
            <a:endParaRPr lang="ru-RU"/>
          </a:p>
        </p:txBody>
      </p:sp>
      <p:pic>
        <p:nvPicPr>
          <p:cNvPr id="10" name="Рисунок 9">
            <a:extLst>
              <a:ext uri="{FF2B5EF4-FFF2-40B4-BE49-F238E27FC236}">
                <a16:creationId xmlns:a16="http://schemas.microsoft.com/office/drawing/2014/main" id="{6CCCDD01-9B82-45F0-B667-58D5590952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087" y="349293"/>
            <a:ext cx="6871728" cy="1227095"/>
          </a:xfrm>
          <a:prstGeom prst="rect">
            <a:avLst/>
          </a:prstGeom>
        </p:spPr>
      </p:pic>
    </p:spTree>
    <p:extLst>
      <p:ext uri="{BB962C8B-B14F-4D97-AF65-F5344CB8AC3E}">
        <p14:creationId xmlns:p14="http://schemas.microsoft.com/office/powerpoint/2010/main" val="38461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BF4419-EC7D-474C-BCCC-BBA6F56B9BF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5B35F37-8B85-4CE1-B418-4242F3686B2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0E5ED4D-085A-4DCE-AE29-FF765EB5FA01}"/>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E5B79AED-63B7-4CB0-A812-6F9111DC93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0A4D7C-F8E2-4BE8-AB41-E7090E288814}"/>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367323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F221534-3155-41DF-B6EF-FE66F574F7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C2F3C07-E14C-4E01-9AB4-5E8387B4819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F6CE62-4E8E-4CFD-AF6B-A425DB781303}"/>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A9ACEAC8-9D6E-4ABE-A17D-52B30C7C76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3BF54FC-3232-4B26-AE28-C3D814415B7B}"/>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356179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9870B57-020A-4168-A35B-85D164488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E73DB4A6-6C82-4983-9278-F5407E68013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9AD19AD-DCCB-4203-8131-5A91F013226B}"/>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E50A4ED6-6FE8-4EB5-9A9C-BEE73020F5E1}"/>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C602BBAA-0AEF-4974-A63F-7E8D7ED4B3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49EABE-ECCE-4EA6-918D-EB739FA8D22C}"/>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114982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E5E6749-AFAF-4887-9FE3-7E539AF21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1BFBB140-EC37-46B1-B55B-22DFED36A5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087" y="349293"/>
            <a:ext cx="6871728" cy="1227095"/>
          </a:xfrm>
          <a:prstGeom prst="rect">
            <a:avLst/>
          </a:prstGeom>
        </p:spPr>
      </p:pic>
      <p:sp>
        <p:nvSpPr>
          <p:cNvPr id="2" name="Заголовок 1">
            <a:extLst>
              <a:ext uri="{FF2B5EF4-FFF2-40B4-BE49-F238E27FC236}">
                <a16:creationId xmlns:a16="http://schemas.microsoft.com/office/drawing/2014/main" id="{FFCE7F95-5902-4802-AB88-DF14CC728718}"/>
              </a:ext>
            </a:extLst>
          </p:cNvPr>
          <p:cNvSpPr>
            <a:spLocks noGrp="1"/>
          </p:cNvSpPr>
          <p:nvPr>
            <p:ph type="ctrTitle"/>
          </p:nvPr>
        </p:nvSpPr>
        <p:spPr>
          <a:xfrm>
            <a:off x="1524000" y="1744663"/>
            <a:ext cx="9144000" cy="2387600"/>
          </a:xfrm>
        </p:spPr>
        <p:txBody>
          <a:bodyPr anchor="b"/>
          <a:lstStyle>
            <a:lvl1pPr algn="ctr">
              <a:defRPr sz="6000"/>
            </a:lvl1pPr>
          </a:lstStyle>
          <a:p>
            <a:r>
              <a:rPr lang="ru-RU" dirty="0"/>
              <a:t>Образец заголовка</a:t>
            </a:r>
          </a:p>
        </p:txBody>
      </p:sp>
      <p:sp>
        <p:nvSpPr>
          <p:cNvPr id="3" name="Подзаголовок 2">
            <a:extLst>
              <a:ext uri="{FF2B5EF4-FFF2-40B4-BE49-F238E27FC236}">
                <a16:creationId xmlns:a16="http://schemas.microsoft.com/office/drawing/2014/main" id="{0276AF72-A8C7-4293-ADB5-41F541218126}"/>
              </a:ext>
            </a:extLst>
          </p:cNvPr>
          <p:cNvSpPr>
            <a:spLocks noGrp="1"/>
          </p:cNvSpPr>
          <p:nvPr>
            <p:ph type="subTitle" idx="1"/>
          </p:nvPr>
        </p:nvSpPr>
        <p:spPr>
          <a:xfrm>
            <a:off x="1524000" y="43060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a:extLst>
              <a:ext uri="{FF2B5EF4-FFF2-40B4-BE49-F238E27FC236}">
                <a16:creationId xmlns:a16="http://schemas.microsoft.com/office/drawing/2014/main" id="{BE9DE47A-4341-4849-A721-D288FA691670}"/>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067827B1-5F3A-4094-9438-4BD626CAFF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DC4C56-BFD5-4286-B8E7-6DEBD1518A7E}"/>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1553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6B7465-0136-4D90-8B12-3CDD347570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5ED25A-D22A-449C-B1DE-2F79C1E6455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DFD1813-BA45-4EDD-8150-450D1967EAE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7DB2C46-4346-4B37-A9E2-6126A5203CED}"/>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152ABD9E-1FB3-4273-8105-1EF0ECF0EB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6BA9ED-395B-4EFB-97B7-FF6EC0094E93}"/>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4892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F4893-EEEB-4B5D-BB21-56D88088CC4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957A893-FAC8-4F32-9CA0-6B7923A04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0748422-64DD-4BB2-B1D4-5E637778240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098A86C-CBE6-4345-A9DE-6B175083E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FD8BCB8-C155-4710-9A02-44FBC282C2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0ABBBD3-F438-4541-8B95-AE2009AD9433}"/>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8" name="Нижний колонтитул 7">
            <a:extLst>
              <a:ext uri="{FF2B5EF4-FFF2-40B4-BE49-F238E27FC236}">
                <a16:creationId xmlns:a16="http://schemas.microsoft.com/office/drawing/2014/main" id="{66D4CCA3-75D9-454A-81DC-AC5A3CE42AF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79798BD-649F-423F-BCF8-51758EBC8797}"/>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257359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9F836-1802-4FB9-AB7B-3DB51CBA677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E3F2890-721E-4EE2-9505-44A8C4445A1F}"/>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4" name="Нижний колонтитул 3">
            <a:extLst>
              <a:ext uri="{FF2B5EF4-FFF2-40B4-BE49-F238E27FC236}">
                <a16:creationId xmlns:a16="http://schemas.microsoft.com/office/drawing/2014/main" id="{5283C6B0-C1B2-40B1-A1E5-A47443FC272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F4EA8FB-5695-4873-B487-B116775CAFCE}"/>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195174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580A374-053A-43EA-92ED-E859DA46997A}"/>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3" name="Нижний колонтитул 2">
            <a:extLst>
              <a:ext uri="{FF2B5EF4-FFF2-40B4-BE49-F238E27FC236}">
                <a16:creationId xmlns:a16="http://schemas.microsoft.com/office/drawing/2014/main" id="{C108D313-575A-4955-8BC1-893F61ACD15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82C8607-B65D-481F-BDE8-E2144DB20515}"/>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347844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58C928-F75C-471C-BBCC-AEF68BE2EF9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9374868-F669-4706-BC2A-ABB545B6F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430D103-D1D2-4E97-82AA-AB1D5A969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D0233ED-6D3F-4ED0-9170-6A34CDCB7C05}"/>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B4240834-F7CA-4322-9EA1-22C1214FFDA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6206FF5-41CD-4E75-8A63-AD25181D44D4}"/>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419029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2E923-D287-4398-A04F-32109D84712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FF73341-D122-4918-B318-963F1AFC1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17EEF4E-D2C8-47E3-B486-A7B09A39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6AB159-5822-478F-A49C-1932771A3E48}"/>
              </a:ext>
            </a:extLst>
          </p:cNvPr>
          <p:cNvSpPr>
            <a:spLocks noGrp="1"/>
          </p:cNvSpPr>
          <p:nvPr>
            <p:ph type="dt" sz="half" idx="10"/>
          </p:nvPr>
        </p:nvSpPr>
        <p:spPr/>
        <p:txBody>
          <a:bodyPr/>
          <a:lstStyle/>
          <a:p>
            <a:fld id="{64F6C27A-4252-48AB-BC65-4DE032265976}"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09DE72BF-0481-4475-BA67-F43043F13A5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01B4CD7-9972-4AD6-819A-5B1DDE7DB9B7}"/>
              </a:ext>
            </a:extLst>
          </p:cNvPr>
          <p:cNvSpPr>
            <a:spLocks noGrp="1"/>
          </p:cNvSpPr>
          <p:nvPr>
            <p:ph type="sldNum" sz="quarter" idx="12"/>
          </p:nvPr>
        </p:nvSpPr>
        <p:spPr/>
        <p:txBody>
          <a:bodyPr/>
          <a:lstStyle/>
          <a:p>
            <a:fld id="{47A34137-6F32-4682-B0EE-336EB9C97EBF}" type="slidenum">
              <a:rPr lang="ru-RU" smtClean="0"/>
              <a:t>‹#›</a:t>
            </a:fld>
            <a:endParaRPr lang="ru-RU"/>
          </a:p>
        </p:txBody>
      </p:sp>
    </p:spTree>
    <p:extLst>
      <p:ext uri="{BB962C8B-B14F-4D97-AF65-F5344CB8AC3E}">
        <p14:creationId xmlns:p14="http://schemas.microsoft.com/office/powerpoint/2010/main" val="289944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BDAC6-42C5-448B-A5AB-722E029CF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ED18592F-F3AA-4BB5-83D7-21509AE81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44553B-FEA9-4C61-AA4F-37DA305A2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6C27A-4252-48AB-BC65-4DE032265976}"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A2D81C76-2589-411F-94A8-B8316F7C7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960132B-0ED2-439B-9064-2652D5687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34137-6F32-4682-B0EE-336EB9C97EBF}" type="slidenum">
              <a:rPr lang="ru-RU" smtClean="0"/>
              <a:t>‹#›</a:t>
            </a:fld>
            <a:endParaRPr lang="ru-RU"/>
          </a:p>
        </p:txBody>
      </p:sp>
    </p:spTree>
    <p:extLst>
      <p:ext uri="{BB962C8B-B14F-4D97-AF65-F5344CB8AC3E}">
        <p14:creationId xmlns:p14="http://schemas.microsoft.com/office/powerpoint/2010/main" val="110706865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018E25C3-B9D4-4814-8512-BF60B33177FF}"/>
              </a:ext>
            </a:extLst>
          </p:cNvPr>
          <p:cNvSpPr>
            <a:spLocks noGrp="1"/>
          </p:cNvSpPr>
          <p:nvPr>
            <p:ph type="title"/>
          </p:nvPr>
        </p:nvSpPr>
        <p:spPr>
          <a:xfrm>
            <a:off x="1629295" y="2025623"/>
            <a:ext cx="9701530" cy="1719262"/>
          </a:xfrm>
        </p:spPr>
        <p:txBody>
          <a:bodyPr>
            <a:normAutofit fontScale="90000"/>
          </a:bodyPr>
          <a:lstStyle/>
          <a:p>
            <a:r>
              <a:rPr lang="ru-RU" sz="3400" dirty="0">
                <a:solidFill>
                  <a:schemeClr val="accent1">
                    <a:lumMod val="50000"/>
                  </a:schemeClr>
                </a:solidFill>
                <a:latin typeface="Bahnschrift Condensed" panose="020B0502040204020203" pitchFamily="34" charset="0"/>
              </a:rPr>
              <a:t>Модель организации социокультурных практик младших школьников. </a:t>
            </a:r>
            <a:br>
              <a:rPr lang="ru-RU" sz="3400" dirty="0">
                <a:solidFill>
                  <a:schemeClr val="accent1">
                    <a:lumMod val="50000"/>
                  </a:schemeClr>
                </a:solidFill>
                <a:latin typeface="Bahnschrift Condensed" panose="020B0502040204020203" pitchFamily="34" charset="0"/>
              </a:rPr>
            </a:br>
            <a:r>
              <a:rPr lang="ru-RU" sz="3400" dirty="0">
                <a:solidFill>
                  <a:schemeClr val="accent1">
                    <a:lumMod val="50000"/>
                  </a:schemeClr>
                </a:solidFill>
                <a:latin typeface="Bahnschrift Condensed" panose="020B0502040204020203" pitchFamily="34" charset="0"/>
              </a:rPr>
              <a:t/>
            </a:r>
            <a:br>
              <a:rPr lang="ru-RU" sz="3400" dirty="0">
                <a:solidFill>
                  <a:schemeClr val="accent1">
                    <a:lumMod val="50000"/>
                  </a:schemeClr>
                </a:solidFill>
                <a:latin typeface="Bahnschrift Condensed" panose="020B0502040204020203" pitchFamily="34" charset="0"/>
              </a:rPr>
            </a:br>
            <a:endParaRPr lang="ru-RU" sz="3400" dirty="0">
              <a:solidFill>
                <a:srgbClr val="7030A0"/>
              </a:solidFill>
              <a:latin typeface="Bahnschrift Condensed" panose="020B0502040204020203" pitchFamily="34" charset="0"/>
            </a:endParaRPr>
          </a:p>
        </p:txBody>
      </p:sp>
      <p:sp>
        <p:nvSpPr>
          <p:cNvPr id="11" name="Текст 10">
            <a:extLst>
              <a:ext uri="{FF2B5EF4-FFF2-40B4-BE49-F238E27FC236}">
                <a16:creationId xmlns:a16="http://schemas.microsoft.com/office/drawing/2014/main" id="{E3D369A2-7938-463F-9A9C-D534B51727E6}"/>
              </a:ext>
            </a:extLst>
          </p:cNvPr>
          <p:cNvSpPr>
            <a:spLocks noGrp="1"/>
          </p:cNvSpPr>
          <p:nvPr>
            <p:ph type="body" idx="1"/>
          </p:nvPr>
        </p:nvSpPr>
        <p:spPr>
          <a:xfrm>
            <a:off x="1596043" y="3292676"/>
            <a:ext cx="9701531" cy="2351665"/>
          </a:xfrm>
        </p:spPr>
        <p:txBody>
          <a:bodyPr>
            <a:normAutofit fontScale="85000" lnSpcReduction="20000"/>
          </a:bodyPr>
          <a:lstStyle/>
          <a:p>
            <a:r>
              <a:rPr lang="ru-RU" sz="5100" dirty="0" smtClean="0">
                <a:solidFill>
                  <a:schemeClr val="accent1">
                    <a:lumMod val="50000"/>
                  </a:schemeClr>
                </a:solidFill>
                <a:latin typeface="Bahnschrift Condensed" panose="020B0502040204020203" pitchFamily="34" charset="0"/>
              </a:rPr>
              <a:t>Взаимодействие </a:t>
            </a:r>
            <a:r>
              <a:rPr lang="ru-RU" sz="5100" dirty="0">
                <a:solidFill>
                  <a:schemeClr val="accent1">
                    <a:lumMod val="50000"/>
                  </a:schemeClr>
                </a:solidFill>
                <a:latin typeface="Bahnschrift Condensed" panose="020B0502040204020203" pitchFamily="34" charset="0"/>
              </a:rPr>
              <a:t>младших школьников на перемене</a:t>
            </a:r>
            <a:r>
              <a:rPr lang="ru-RU" sz="5100" dirty="0" smtClean="0">
                <a:solidFill>
                  <a:schemeClr val="accent1">
                    <a:lumMod val="50000"/>
                  </a:schemeClr>
                </a:solidFill>
                <a:latin typeface="Bahnschrift Condensed" panose="020B0502040204020203" pitchFamily="34" charset="0"/>
              </a:rPr>
              <a:t>.</a:t>
            </a:r>
          </a:p>
          <a:p>
            <a:endParaRPr lang="ru-RU" sz="3400" dirty="0" smtClean="0">
              <a:solidFill>
                <a:schemeClr val="accent1">
                  <a:lumMod val="50000"/>
                </a:schemeClr>
              </a:solidFill>
              <a:latin typeface="Bahnschrift Condensed" panose="020B0502040204020203" pitchFamily="34" charset="0"/>
            </a:endParaRPr>
          </a:p>
          <a:p>
            <a:r>
              <a:rPr lang="ru-RU" sz="3400" dirty="0" err="1" smtClean="0">
                <a:solidFill>
                  <a:schemeClr val="accent1">
                    <a:lumMod val="50000"/>
                  </a:schemeClr>
                </a:solidFill>
                <a:latin typeface="Bahnschrift Condensed" panose="020B0502040204020203" pitchFamily="34" charset="0"/>
              </a:rPr>
              <a:t>Сурвилова</a:t>
            </a:r>
            <a:r>
              <a:rPr lang="ru-RU" sz="3400" dirty="0" smtClean="0">
                <a:solidFill>
                  <a:schemeClr val="accent1">
                    <a:lumMod val="50000"/>
                  </a:schemeClr>
                </a:solidFill>
                <a:latin typeface="Bahnschrift Condensed" panose="020B0502040204020203" pitchFamily="34" charset="0"/>
              </a:rPr>
              <a:t> Алёна Геннадьевна</a:t>
            </a:r>
          </a:p>
          <a:p>
            <a:r>
              <a:rPr lang="ru-RU" sz="3400" dirty="0" err="1" smtClean="0">
                <a:solidFill>
                  <a:schemeClr val="accent1">
                    <a:lumMod val="50000"/>
                  </a:schemeClr>
                </a:solidFill>
                <a:latin typeface="Bahnschrift Condensed" panose="020B0502040204020203" pitchFamily="34" charset="0"/>
              </a:rPr>
              <a:t>Кистанова</a:t>
            </a:r>
            <a:r>
              <a:rPr lang="ru-RU" sz="3400" dirty="0" smtClean="0">
                <a:solidFill>
                  <a:schemeClr val="accent1">
                    <a:lumMod val="50000"/>
                  </a:schemeClr>
                </a:solidFill>
                <a:latin typeface="Bahnschrift Condensed" panose="020B0502040204020203" pitchFamily="34" charset="0"/>
              </a:rPr>
              <a:t> Регина Николаевна</a:t>
            </a:r>
            <a:endParaRPr lang="ru-RU" sz="3400" dirty="0">
              <a:solidFill>
                <a:srgbClr val="7030A0"/>
              </a:solidFill>
              <a:latin typeface="Bahnschrift Condensed" panose="020B0502040204020203" pitchFamily="34" charset="0"/>
            </a:endParaRPr>
          </a:p>
        </p:txBody>
      </p:sp>
    </p:spTree>
    <p:extLst>
      <p:ext uri="{BB962C8B-B14F-4D97-AF65-F5344CB8AC3E}">
        <p14:creationId xmlns:p14="http://schemas.microsoft.com/office/powerpoint/2010/main" val="284950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85F2860-D3AC-4133-A6DE-B63910447E41}"/>
              </a:ext>
            </a:extLst>
          </p:cNvPr>
          <p:cNvSpPr>
            <a:spLocks noGrp="1"/>
          </p:cNvSpPr>
          <p:nvPr>
            <p:ph type="ctrTitle"/>
          </p:nvPr>
        </p:nvSpPr>
        <p:spPr/>
        <p:txBody>
          <a:bodyPr/>
          <a:lstStyle/>
          <a:p>
            <a:r>
              <a:rPr lang="ru-RU" sz="3400" dirty="0">
                <a:solidFill>
                  <a:schemeClr val="accent1">
                    <a:lumMod val="75000"/>
                  </a:schemeClr>
                </a:solidFill>
                <a:latin typeface="Bahnschrift Condensed" panose="020B0502040204020203" pitchFamily="34" charset="0"/>
              </a:rPr>
              <a:t>Спасибо за внимание!</a:t>
            </a:r>
          </a:p>
        </p:txBody>
      </p:sp>
    </p:spTree>
    <p:extLst>
      <p:ext uri="{BB962C8B-B14F-4D97-AF65-F5344CB8AC3E}">
        <p14:creationId xmlns:p14="http://schemas.microsoft.com/office/powerpoint/2010/main" val="139229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673629" y="1416587"/>
            <a:ext cx="9144000" cy="869413"/>
          </a:xfrm>
        </p:spPr>
        <p:txBody>
          <a:bodyPr>
            <a:normAutofit/>
          </a:bodyPr>
          <a:lstStyle/>
          <a:p>
            <a:r>
              <a:rPr lang="ru-RU" sz="3600" b="1" dirty="0">
                <a:solidFill>
                  <a:srgbClr val="990033"/>
                </a:solidFill>
                <a:latin typeface="Times New Roman" pitchFamily="18" charset="0"/>
                <a:cs typeface="Times New Roman" pitchFamily="18" charset="0"/>
              </a:rPr>
              <a:t>Актуальность </a:t>
            </a:r>
            <a:r>
              <a:rPr lang="ru-RU" sz="3600" b="1" dirty="0" smtClean="0">
                <a:solidFill>
                  <a:srgbClr val="990033"/>
                </a:solidFill>
                <a:latin typeface="Times New Roman" pitchFamily="18" charset="0"/>
                <a:cs typeface="Times New Roman" pitchFamily="18" charset="0"/>
              </a:rPr>
              <a:t>проекта</a:t>
            </a:r>
          </a:p>
          <a:p>
            <a:pPr algn="r"/>
            <a:endParaRPr lang="ru-RU" sz="3400" dirty="0">
              <a:solidFill>
                <a:srgbClr val="7030A0"/>
              </a:solidFill>
              <a:latin typeface="Bahnschrift Condensed" panose="020B0502040204020203" pitchFamily="34" charset="0"/>
            </a:endParaRPr>
          </a:p>
        </p:txBody>
      </p:sp>
      <p:sp>
        <p:nvSpPr>
          <p:cNvPr id="2" name="TextBox 1"/>
          <p:cNvSpPr txBox="1"/>
          <p:nvPr/>
        </p:nvSpPr>
        <p:spPr>
          <a:xfrm>
            <a:off x="5403273" y="2227811"/>
            <a:ext cx="5162204" cy="2031325"/>
          </a:xfrm>
          <a:prstGeom prst="rect">
            <a:avLst/>
          </a:prstGeom>
          <a:noFill/>
        </p:spPr>
        <p:txBody>
          <a:bodyPr wrap="square" rtlCol="0">
            <a:spAutoFit/>
          </a:bodyPr>
          <a:lstStyle/>
          <a:p>
            <a:r>
              <a:rPr lang="ru-RU" sz="1600" dirty="0">
                <a:solidFill>
                  <a:srgbClr val="002060"/>
                </a:solidFill>
                <a:latin typeface="Times New Roman" pitchFamily="18" charset="0"/>
                <a:cs typeface="Times New Roman" pitchFamily="18" charset="0"/>
              </a:rPr>
              <a:t>«</a:t>
            </a:r>
            <a:r>
              <a:rPr lang="ru-RU" b="1" dirty="0">
                <a:solidFill>
                  <a:srgbClr val="002060"/>
                </a:solidFill>
                <a:latin typeface="Times New Roman" pitchFamily="18" charset="0"/>
                <a:cs typeface="Times New Roman" pitchFamily="18" charset="0"/>
              </a:rPr>
              <a:t>Общая длительность перемен за четыре года обучения равняется примерно 39 100 минутам. С этими минутами шутить нельзя, так как,  если сложить их вместе, они составят около 160 обычных школьных дней».</a:t>
            </a:r>
            <a:br>
              <a:rPr lang="ru-RU" b="1"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Шалва Александрович </a:t>
            </a:r>
            <a:r>
              <a:rPr lang="ru-RU" b="1" dirty="0" err="1">
                <a:solidFill>
                  <a:srgbClr val="002060"/>
                </a:solidFill>
                <a:latin typeface="Times New Roman" pitchFamily="18" charset="0"/>
                <a:cs typeface="Times New Roman" pitchFamily="18" charset="0"/>
              </a:rPr>
              <a:t>Амонашвили</a:t>
            </a:r>
            <a:r>
              <a:rPr lang="ru-RU" b="1" dirty="0">
                <a:solidFill>
                  <a:srgbClr val="002060"/>
                </a:solidFill>
                <a:latin typeface="Times New Roman" pitchFamily="18" charset="0"/>
                <a:cs typeface="Times New Roman" pitchFamily="18" charset="0"/>
              </a:rPr>
              <a:t/>
            </a:r>
            <a:br>
              <a:rPr lang="ru-RU" b="1"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 (педагог и психолог)</a:t>
            </a:r>
            <a:endParaRPr lang="ru-RU" dirty="0"/>
          </a:p>
        </p:txBody>
      </p:sp>
      <p:sp>
        <p:nvSpPr>
          <p:cNvPr id="3" name="TextBox 2"/>
          <p:cNvSpPr txBox="1"/>
          <p:nvPr/>
        </p:nvSpPr>
        <p:spPr>
          <a:xfrm>
            <a:off x="108065" y="4663440"/>
            <a:ext cx="10349346" cy="1477328"/>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Дефицит «живого» </a:t>
            </a:r>
            <a:r>
              <a:rPr lang="ru-RU" sz="2400" dirty="0">
                <a:latin typeface="Times New Roman" panose="02020603050405020304" pitchFamily="18" charset="0"/>
                <a:cs typeface="Times New Roman" panose="02020603050405020304" pitchFamily="18" charset="0"/>
              </a:rPr>
              <a:t>общения отрицательно сказывается на развитии ребенка - социальная инфантильность личности, ее интересов, неспособность гибко сочетать свою активность с активностью других людей. </a:t>
            </a:r>
            <a:r>
              <a:rPr lang="ru-RU" dirty="0"/>
              <a:t> </a:t>
            </a:r>
          </a:p>
          <a:p>
            <a:endParaRPr lang="ru-RU" dirty="0"/>
          </a:p>
        </p:txBody>
      </p:sp>
    </p:spTree>
    <p:extLst>
      <p:ext uri="{BB962C8B-B14F-4D97-AF65-F5344CB8AC3E}">
        <p14:creationId xmlns:p14="http://schemas.microsoft.com/office/powerpoint/2010/main" val="295645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457498" y="2123170"/>
            <a:ext cx="9144000" cy="1359864"/>
          </a:xfrm>
        </p:spPr>
        <p:txBody>
          <a:bodyPr>
            <a:normAutofit fontScale="70000" lnSpcReduction="20000"/>
          </a:bodyPr>
          <a:lstStyle/>
          <a:p>
            <a:pPr algn="just"/>
            <a:r>
              <a:rPr lang="ru-RU" sz="3400" b="1" dirty="0" smtClean="0">
                <a:solidFill>
                  <a:srgbClr val="990033"/>
                </a:solidFill>
                <a:latin typeface="Times New Roman" pitchFamily="18" charset="0"/>
                <a:cs typeface="Times New Roman" pitchFamily="18" charset="0"/>
              </a:rPr>
              <a:t>Цель проекта: </a:t>
            </a:r>
            <a:r>
              <a:rPr lang="ru-RU" sz="3400" dirty="0">
                <a:solidFill>
                  <a:srgbClr val="002060"/>
                </a:solidFill>
                <a:latin typeface="Times New Roman" pitchFamily="18" charset="0"/>
                <a:cs typeface="Times New Roman" pitchFamily="18" charset="0"/>
              </a:rPr>
              <a:t>Создание условий, способствующих </a:t>
            </a:r>
            <a:r>
              <a:rPr lang="ru-RU" sz="3400" dirty="0" smtClean="0">
                <a:solidFill>
                  <a:srgbClr val="002060"/>
                </a:solidFill>
                <a:latin typeface="Times New Roman" pitchFamily="18" charset="0"/>
                <a:cs typeface="Times New Roman" pitchFamily="18" charset="0"/>
              </a:rPr>
              <a:t>эффективному взаимодействию между обучающимися разных возрастных групп, развитию, сохранению </a:t>
            </a:r>
            <a:r>
              <a:rPr lang="ru-RU" sz="3400" dirty="0">
                <a:solidFill>
                  <a:srgbClr val="002060"/>
                </a:solidFill>
                <a:latin typeface="Times New Roman" pitchFamily="18" charset="0"/>
                <a:cs typeface="Times New Roman" pitchFamily="18" charset="0"/>
              </a:rPr>
              <a:t>и укреплению здоровья младших школьников через организацию школьных перемен.</a:t>
            </a:r>
          </a:p>
          <a:p>
            <a:endParaRPr lang="ru-RU" sz="3600" b="1" dirty="0" smtClean="0">
              <a:solidFill>
                <a:srgbClr val="990033"/>
              </a:solidFill>
              <a:latin typeface="Times New Roman" pitchFamily="18" charset="0"/>
              <a:cs typeface="Times New Roman" pitchFamily="18" charset="0"/>
            </a:endParaRPr>
          </a:p>
          <a:p>
            <a:pPr algn="r"/>
            <a:endParaRPr lang="ru-RU" sz="3400" dirty="0">
              <a:solidFill>
                <a:srgbClr val="7030A0"/>
              </a:solidFill>
              <a:latin typeface="Bahnschrift Condensed" panose="020B0502040204020203" pitchFamily="34" charset="0"/>
            </a:endParaRPr>
          </a:p>
        </p:txBody>
      </p:sp>
      <p:sp>
        <p:nvSpPr>
          <p:cNvPr id="3" name="TextBox 2"/>
          <p:cNvSpPr txBox="1"/>
          <p:nvPr/>
        </p:nvSpPr>
        <p:spPr>
          <a:xfrm>
            <a:off x="565265" y="3325090"/>
            <a:ext cx="10349346" cy="4708981"/>
          </a:xfrm>
          <a:prstGeom prst="rect">
            <a:avLst/>
          </a:prstGeom>
          <a:noFill/>
        </p:spPr>
        <p:txBody>
          <a:bodyPr wrap="square" rtlCol="0">
            <a:spAutoFit/>
          </a:bodyPr>
          <a:lstStyle/>
          <a:p>
            <a:r>
              <a:rPr lang="ru-RU" sz="2400" b="1" dirty="0" smtClean="0">
                <a:solidFill>
                  <a:srgbClr val="A80000"/>
                </a:solidFill>
                <a:latin typeface="Times New Roman" panose="02020603050405020304" pitchFamily="18" charset="0"/>
                <a:cs typeface="Times New Roman" panose="02020603050405020304" pitchFamily="18" charset="0"/>
              </a:rPr>
              <a:t>Задачи проекта:</a:t>
            </a:r>
          </a:p>
          <a:p>
            <a:r>
              <a:rPr lang="ru-RU" sz="2400" dirty="0" smtClean="0">
                <a:solidFill>
                  <a:srgbClr val="00206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Создать </a:t>
            </a:r>
            <a:r>
              <a:rPr lang="ru-RU" sz="2400" dirty="0">
                <a:latin typeface="Times New Roman" pitchFamily="18" charset="0"/>
                <a:cs typeface="Times New Roman" pitchFamily="18" charset="0"/>
              </a:rPr>
              <a:t>условия для </a:t>
            </a:r>
            <a:r>
              <a:rPr lang="ru-RU" sz="2400" dirty="0" smtClean="0">
                <a:latin typeface="Times New Roman" pitchFamily="18" charset="0"/>
                <a:cs typeface="Times New Roman" pitchFamily="18" charset="0"/>
              </a:rPr>
              <a:t>совместно-организованного </a:t>
            </a:r>
            <a:r>
              <a:rPr lang="ru-RU" sz="2400" dirty="0">
                <a:latin typeface="Times New Roman" pitchFamily="18" charset="0"/>
                <a:cs typeface="Times New Roman" pitchFamily="18" charset="0"/>
              </a:rPr>
              <a:t>проведения свободного времени на </a:t>
            </a:r>
            <a:r>
              <a:rPr lang="ru-RU" sz="2400" dirty="0" smtClean="0">
                <a:latin typeface="Times New Roman" pitchFamily="18" charset="0"/>
                <a:cs typeface="Times New Roman" pitchFamily="18" charset="0"/>
              </a:rPr>
              <a:t>перемене (1,4 классы) ;</a:t>
            </a:r>
            <a:endParaRPr lang="ru-RU" sz="2400" b="1" dirty="0" smtClean="0">
              <a:latin typeface="Times New Roman" panose="02020603050405020304" pitchFamily="18" charset="0"/>
              <a:cs typeface="Times New Roman" panose="02020603050405020304" pitchFamily="18" charset="0"/>
            </a:endParaRPr>
          </a:p>
          <a:p>
            <a:pPr marL="342900" indent="-342900">
              <a:buFontTx/>
              <a:buChar char="-"/>
            </a:pPr>
            <a:r>
              <a:rPr lang="ru-RU" sz="2400" dirty="0" smtClean="0">
                <a:latin typeface="Times New Roman" panose="02020603050405020304" pitchFamily="18" charset="0"/>
                <a:cs typeface="Times New Roman" panose="02020603050405020304" pitchFamily="18" charset="0"/>
              </a:rPr>
              <a:t>Сформировать банк игр способствующих развитию </a:t>
            </a:r>
            <a:r>
              <a:rPr lang="ru-RU" sz="2400" dirty="0">
                <a:latin typeface="Times New Roman" panose="02020603050405020304" pitchFamily="18" charset="0"/>
                <a:cs typeface="Times New Roman" panose="02020603050405020304" pitchFamily="18" charset="0"/>
              </a:rPr>
              <a:t>умения младшего школьника выстраивать отношения со </a:t>
            </a:r>
            <a:r>
              <a:rPr lang="ru-RU" sz="2400" dirty="0" smtClean="0">
                <a:latin typeface="Times New Roman" panose="02020603050405020304" pitchFamily="18" charset="0"/>
                <a:cs typeface="Times New Roman" panose="02020603050405020304" pitchFamily="18" charset="0"/>
              </a:rPr>
              <a:t>сверстниками;</a:t>
            </a:r>
          </a:p>
          <a:p>
            <a:pPr marL="342900" indent="-342900">
              <a:buFontTx/>
              <a:buChar char="-"/>
            </a:pPr>
            <a:r>
              <a:rPr lang="ru-RU" sz="2400" dirty="0" smtClean="0">
                <a:latin typeface="Times New Roman" panose="02020603050405020304" pitchFamily="18" charset="0"/>
                <a:cs typeface="Times New Roman" panose="02020603050405020304" pitchFamily="18" charset="0"/>
              </a:rPr>
              <a:t>Сформировать </a:t>
            </a:r>
            <a:r>
              <a:rPr lang="ru-RU" sz="2400" dirty="0">
                <a:latin typeface="Times New Roman" panose="02020603050405020304" pitchFamily="18" charset="0"/>
                <a:cs typeface="Times New Roman" panose="02020603050405020304" pitchFamily="18" charset="0"/>
              </a:rPr>
              <a:t>банк игр способствующих </a:t>
            </a:r>
            <a:r>
              <a:rPr lang="ru-RU" sz="2400" dirty="0" smtClean="0">
                <a:latin typeface="Times New Roman" panose="02020603050405020304" pitchFamily="18" charset="0"/>
                <a:cs typeface="Times New Roman" panose="02020603050405020304" pitchFamily="18" charset="0"/>
              </a:rPr>
              <a:t>эмоциональной и физической разгрузке младших школьников;</a:t>
            </a:r>
          </a:p>
          <a:p>
            <a:pPr marL="342900" indent="-342900">
              <a:buFontTx/>
              <a:buChar char="-"/>
            </a:pPr>
            <a:r>
              <a:rPr lang="ru-RU" sz="2400" dirty="0" smtClean="0">
                <a:latin typeface="Times New Roman" panose="02020603050405020304" pitchFamily="18" charset="0"/>
                <a:cs typeface="Times New Roman" panose="02020603050405020304" pitchFamily="18" charset="0"/>
              </a:rPr>
              <a:t>Апробировать игры на 1-х, 4-х классах.</a:t>
            </a:r>
          </a:p>
          <a:p>
            <a:pPr marL="342900" indent="-342900">
              <a:buFontTx/>
              <a:buChar char="-"/>
            </a:pPr>
            <a:r>
              <a:rPr lang="ru-RU" sz="2400" dirty="0" smtClean="0">
                <a:latin typeface="Times New Roman" panose="02020603050405020304" pitchFamily="18" charset="0"/>
                <a:cs typeface="Times New Roman" panose="02020603050405020304" pitchFamily="18" charset="0"/>
              </a:rPr>
              <a:t>Проанализировать полученные результаты.</a:t>
            </a:r>
          </a:p>
          <a:p>
            <a:pPr marL="342900" indent="-342900">
              <a:buFontTx/>
              <a:buChar char="-"/>
            </a:pPr>
            <a:endParaRPr lang="ru-RU" sz="2400" b="1" dirty="0" smtClean="0">
              <a:solidFill>
                <a:srgbClr val="A80000"/>
              </a:solidFill>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r>
              <a:rPr lang="ru-RU" dirty="0"/>
              <a:t> </a:t>
            </a:r>
          </a:p>
          <a:p>
            <a:endParaRPr lang="ru-RU" dirty="0"/>
          </a:p>
        </p:txBody>
      </p:sp>
    </p:spTree>
    <p:extLst>
      <p:ext uri="{BB962C8B-B14F-4D97-AF65-F5344CB8AC3E}">
        <p14:creationId xmlns:p14="http://schemas.microsoft.com/office/powerpoint/2010/main" val="13853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507375" y="1674281"/>
            <a:ext cx="9144000" cy="1228492"/>
          </a:xfrm>
        </p:spPr>
        <p:txBody>
          <a:bodyPr>
            <a:normAutofit/>
          </a:bodyPr>
          <a:lstStyle/>
          <a:p>
            <a:r>
              <a:rPr lang="ru-RU" sz="4000" dirty="0" smtClean="0">
                <a:solidFill>
                  <a:srgbClr val="7030A0"/>
                </a:solidFill>
                <a:latin typeface="Bahnschrift Condensed" panose="020B0502040204020203" pitchFamily="34" charset="0"/>
              </a:rPr>
              <a:t>Направленность игр</a:t>
            </a:r>
            <a:endParaRPr lang="ru-RU" sz="4000" dirty="0">
              <a:solidFill>
                <a:srgbClr val="7030A0"/>
              </a:solidFill>
              <a:latin typeface="Bahnschrift Condensed" panose="020B0502040204020203" pitchFamily="34" charset="0"/>
            </a:endParaRPr>
          </a:p>
        </p:txBody>
      </p:sp>
      <p:sp>
        <p:nvSpPr>
          <p:cNvPr id="3" name="TextBox 2"/>
          <p:cNvSpPr txBox="1"/>
          <p:nvPr/>
        </p:nvSpPr>
        <p:spPr>
          <a:xfrm>
            <a:off x="1404851" y="3050771"/>
            <a:ext cx="7822275" cy="2062103"/>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1 блок: «Подвижные игры»</a:t>
            </a:r>
          </a:p>
          <a:p>
            <a:r>
              <a:rPr lang="ru-RU" sz="3200" dirty="0" smtClean="0">
                <a:latin typeface="Times New Roman" panose="02020603050405020304" pitchFamily="18" charset="0"/>
                <a:cs typeface="Times New Roman" panose="02020603050405020304" pitchFamily="18" charset="0"/>
              </a:rPr>
              <a:t>2 блок: «Коммуникативные игры»</a:t>
            </a:r>
          </a:p>
          <a:p>
            <a:r>
              <a:rPr lang="ru-RU" sz="3200" dirty="0" smtClean="0">
                <a:latin typeface="Times New Roman" panose="02020603050405020304" pitchFamily="18" charset="0"/>
                <a:cs typeface="Times New Roman" panose="02020603050405020304" pitchFamily="18" charset="0"/>
              </a:rPr>
              <a:t>3 блок: «Игры для снятия эмоционального напряжения»</a:t>
            </a:r>
          </a:p>
        </p:txBody>
      </p:sp>
    </p:spTree>
    <p:extLst>
      <p:ext uri="{BB962C8B-B14F-4D97-AF65-F5344CB8AC3E}">
        <p14:creationId xmlns:p14="http://schemas.microsoft.com/office/powerpoint/2010/main" val="45231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623752" y="1774034"/>
            <a:ext cx="9144000" cy="1228492"/>
          </a:xfrm>
        </p:spPr>
        <p:txBody>
          <a:bodyPr>
            <a:normAutofit/>
          </a:bodyPr>
          <a:lstStyle/>
          <a:p>
            <a:r>
              <a:rPr lang="ru-RU" sz="3400" dirty="0" smtClean="0">
                <a:solidFill>
                  <a:srgbClr val="7030A0"/>
                </a:solidFill>
                <a:latin typeface="Bahnschrift Condensed" panose="020B0502040204020203" pitchFamily="34" charset="0"/>
              </a:rPr>
              <a:t>«Подвижные игры»</a:t>
            </a:r>
            <a:endParaRPr lang="ru-RU" sz="3400" dirty="0">
              <a:solidFill>
                <a:srgbClr val="7030A0"/>
              </a:solidFill>
              <a:latin typeface="Bahnschrift Condensed" panose="020B0502040204020203" pitchFamily="34" charset="0"/>
            </a:endParaRPr>
          </a:p>
        </p:txBody>
      </p:sp>
      <p:sp>
        <p:nvSpPr>
          <p:cNvPr id="2" name="TextBox 1"/>
          <p:cNvSpPr txBox="1"/>
          <p:nvPr/>
        </p:nvSpPr>
        <p:spPr>
          <a:xfrm>
            <a:off x="540326" y="2527069"/>
            <a:ext cx="7622771" cy="4247317"/>
          </a:xfrm>
          <a:prstGeom prst="rect">
            <a:avLst/>
          </a:prstGeom>
          <a:noFill/>
        </p:spPr>
        <p:txBody>
          <a:bodyPr wrap="square" rtlCol="0">
            <a:spAutoFit/>
          </a:bodyPr>
          <a:lstStyle/>
          <a:p>
            <a:pPr indent="457200" algn="just"/>
            <a:r>
              <a:rPr lang="ru-RU" sz="3200" b="1" i="1" u="sng" dirty="0">
                <a:solidFill>
                  <a:schemeClr val="accent6">
                    <a:lumMod val="75000"/>
                  </a:schemeClr>
                </a:solidFill>
                <a:latin typeface="Times New Roman" panose="02020603050405020304" pitchFamily="18" charset="0"/>
                <a:cs typeface="Times New Roman" panose="02020603050405020304" pitchFamily="18" charset="0"/>
              </a:rPr>
              <a:t>Совушка</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smtClean="0">
              <a:latin typeface="Times New Roman" panose="02020603050405020304" pitchFamily="18" charset="0"/>
              <a:cs typeface="Times New Roman" panose="02020603050405020304" pitchFamily="18" charset="0"/>
            </a:endParaRPr>
          </a:p>
          <a:p>
            <a:pPr indent="457200" algn="just"/>
            <a:r>
              <a:rPr lang="ru-RU" sz="2000" dirty="0" smtClean="0">
                <a:latin typeface="Times New Roman" panose="02020603050405020304" pitchFamily="18" charset="0"/>
                <a:cs typeface="Times New Roman" panose="02020603050405020304" pitchFamily="18" charset="0"/>
              </a:rPr>
              <a:t>Выбирается </a:t>
            </a:r>
            <a:r>
              <a:rPr lang="ru-RU" sz="2000" dirty="0">
                <a:latin typeface="Times New Roman" panose="02020603050405020304" pitchFamily="18" charset="0"/>
                <a:cs typeface="Times New Roman" panose="02020603050405020304" pitchFamily="18" charset="0"/>
              </a:rPr>
              <a:t>водящий - «</a:t>
            </a:r>
            <a:r>
              <a:rPr lang="ru-RU" sz="2000" dirty="0" err="1">
                <a:latin typeface="Times New Roman" panose="02020603050405020304" pitchFamily="18" charset="0"/>
                <a:cs typeface="Times New Roman" panose="02020603050405020304" pitchFamily="18" charset="0"/>
              </a:rPr>
              <a:t>совушка</a:t>
            </a:r>
            <a:r>
              <a:rPr lang="ru-RU" sz="2000" dirty="0">
                <a:latin typeface="Times New Roman" panose="02020603050405020304" pitchFamily="18" charset="0"/>
                <a:cs typeface="Times New Roman" panose="02020603050405020304" pitchFamily="18" charset="0"/>
              </a:rPr>
              <a:t>». Играющие – на площадке, а «</a:t>
            </a:r>
            <a:r>
              <a:rPr lang="ru-RU" sz="2000" dirty="0" err="1">
                <a:latin typeface="Times New Roman" panose="02020603050405020304" pitchFamily="18" charset="0"/>
                <a:cs typeface="Times New Roman" panose="02020603050405020304" pitchFamily="18" charset="0"/>
              </a:rPr>
              <a:t>совушка</a:t>
            </a:r>
            <a:r>
              <a:rPr lang="ru-RU" sz="2000" dirty="0">
                <a:latin typeface="Times New Roman" panose="02020603050405020304" pitchFamily="18" charset="0"/>
                <a:cs typeface="Times New Roman" panose="02020603050405020304" pitchFamily="18" charset="0"/>
              </a:rPr>
              <a:t>» - в гнезде (отведенное для этого место).По сигналу «День наступает» дети, подражая полету бабочек, стрекоз, птиц, жуков и «превращаясь» в других животных, резвятся, стараются наиболее точно показать, кого они изображают.</a:t>
            </a:r>
          </a:p>
          <a:p>
            <a:pPr indent="457200" algn="just"/>
            <a:r>
              <a:rPr lang="ru-RU" sz="2000" dirty="0">
                <a:latin typeface="Times New Roman" panose="02020603050405020304" pitchFamily="18" charset="0"/>
                <a:cs typeface="Times New Roman" panose="02020603050405020304" pitchFamily="18" charset="0"/>
              </a:rPr>
              <a:t>По команде «Ночь наступает» все играющие обязаны «замереть» в той позе, в которой она их застала. «Совушка» выходит «на охоту», шевелящихся уводит в гнездо. По сигналу «День наступает»- «</a:t>
            </a:r>
            <a:r>
              <a:rPr lang="ru-RU" sz="2000" dirty="0" err="1">
                <a:latin typeface="Times New Roman" panose="02020603050405020304" pitchFamily="18" charset="0"/>
                <a:cs typeface="Times New Roman" panose="02020603050405020304" pitchFamily="18" charset="0"/>
              </a:rPr>
              <a:t>совушка</a:t>
            </a:r>
            <a:r>
              <a:rPr lang="ru-RU" sz="2000" dirty="0">
                <a:latin typeface="Times New Roman" panose="02020603050405020304" pitchFamily="18" charset="0"/>
                <a:cs typeface="Times New Roman" panose="02020603050405020304" pitchFamily="18" charset="0"/>
              </a:rPr>
              <a:t>» уходит в гнездо, играющие опять «оживают». «Совушка» меняется через 2-3 игры.</a:t>
            </a:r>
          </a:p>
          <a:p>
            <a:endParaRPr lang="ru-RU" dirty="0"/>
          </a:p>
        </p:txBody>
      </p:sp>
      <p:pic>
        <p:nvPicPr>
          <p:cNvPr id="1026" name="Picture 2" descr="Подвижная игра «Совушка» — Подвижные иг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105" y="3757352"/>
            <a:ext cx="3657599" cy="2743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ПОДВИЖНАЯ ИГРА ДЛЯ ДЕТЕЙ &quot;СОВУШКА&quot;✓ | Детский  оздоровительно-образовательный центр | ВКонтакт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9967" y="58850"/>
            <a:ext cx="1670859" cy="1670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5231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781694" y="1965227"/>
            <a:ext cx="9144000" cy="1228492"/>
          </a:xfrm>
        </p:spPr>
        <p:txBody>
          <a:bodyPr>
            <a:normAutofit/>
          </a:bodyPr>
          <a:lstStyle/>
          <a:p>
            <a:r>
              <a:rPr lang="ru-RU" sz="3400" dirty="0" smtClean="0">
                <a:solidFill>
                  <a:srgbClr val="7030A0"/>
                </a:solidFill>
                <a:latin typeface="Bahnschrift Condensed" panose="020B0502040204020203" pitchFamily="34" charset="0"/>
              </a:rPr>
              <a:t>«Коммуникативные игры»</a:t>
            </a:r>
            <a:endParaRPr lang="ru-RU" sz="3400" dirty="0">
              <a:solidFill>
                <a:srgbClr val="7030A0"/>
              </a:solidFill>
              <a:latin typeface="Bahnschrift Condensed" panose="020B0502040204020203" pitchFamily="34" charset="0"/>
            </a:endParaRPr>
          </a:p>
        </p:txBody>
      </p:sp>
      <p:sp>
        <p:nvSpPr>
          <p:cNvPr id="2" name="TextBox 1"/>
          <p:cNvSpPr txBox="1"/>
          <p:nvPr/>
        </p:nvSpPr>
        <p:spPr>
          <a:xfrm>
            <a:off x="822960" y="2502129"/>
            <a:ext cx="6991004" cy="4062651"/>
          </a:xfrm>
          <a:prstGeom prst="rect">
            <a:avLst/>
          </a:prstGeom>
          <a:noFill/>
        </p:spPr>
        <p:txBody>
          <a:bodyPr wrap="square" rtlCol="0">
            <a:spAutoFit/>
          </a:bodyPr>
          <a:lstStyle/>
          <a:p>
            <a:pPr algn="ctr"/>
            <a:r>
              <a:rPr lang="ru-RU" sz="2000" b="1" i="1" u="sng" cap="all" dirty="0" smtClean="0">
                <a:solidFill>
                  <a:schemeClr val="accent6">
                    <a:lumMod val="75000"/>
                  </a:schemeClr>
                </a:solidFill>
                <a:latin typeface="Times New Roman" panose="02020603050405020304" pitchFamily="18" charset="0"/>
                <a:cs typeface="Times New Roman" panose="02020603050405020304" pitchFamily="18" charset="0"/>
              </a:rPr>
              <a:t>Зеркало</a:t>
            </a:r>
          </a:p>
          <a:p>
            <a:pPr algn="ctr"/>
            <a:endParaRPr lang="ru-RU" sz="2000" i="1" u="sng" cap="all" dirty="0">
              <a:solidFill>
                <a:schemeClr val="accent6">
                  <a:lumMod val="75000"/>
                </a:schemeClr>
              </a:solidFill>
              <a:latin typeface="Times New Roman" panose="02020603050405020304" pitchFamily="18" charset="0"/>
              <a:cs typeface="Times New Roman" panose="02020603050405020304" pitchFamily="18" charset="0"/>
            </a:endParaRPr>
          </a:p>
          <a:p>
            <a:pPr indent="457200" algn="just"/>
            <a:r>
              <a:rPr lang="ru-RU" sz="2000" dirty="0">
                <a:latin typeface="Times New Roman" panose="02020603050405020304" pitchFamily="18" charset="0"/>
                <a:cs typeface="Times New Roman" panose="02020603050405020304" pitchFamily="18" charset="0"/>
              </a:rPr>
              <a:t>Игроки делятся на пары. Один игрок в паре – это зеркало. «Зеркало» синхронно повторяет все движения второго игрока в паре. Затем они меняются местами. </a:t>
            </a:r>
            <a:endParaRPr lang="ru-RU" sz="2000" dirty="0" smtClean="0">
              <a:latin typeface="Times New Roman" panose="02020603050405020304" pitchFamily="18" charset="0"/>
              <a:cs typeface="Times New Roman" panose="02020603050405020304" pitchFamily="18" charset="0"/>
            </a:endParaRPr>
          </a:p>
          <a:p>
            <a:pPr indent="457200" algn="just"/>
            <a:r>
              <a:rPr lang="ru-RU" sz="2000" dirty="0" smtClean="0">
                <a:latin typeface="Times New Roman" panose="02020603050405020304" pitchFamily="18" charset="0"/>
                <a:cs typeface="Times New Roman" panose="02020603050405020304" pitchFamily="18" charset="0"/>
              </a:rPr>
              <a:t>Затем, когда дети освоят вариант игры в парах,  можно будет играть в  эту игру и с группой детей.  Дети стоят в линию, а водящий  находится перед ними лицом к игрокам. Водящий показывает движение, а вся группа синхронно за ним повторяет это движение (обратите внимание – группа повторяет зеркально, то есть если водящий поднял правую руку, то «зеркало» поднимает левую руку).</a:t>
            </a:r>
          </a:p>
          <a:p>
            <a:pPr indent="457200" algn="just"/>
            <a:endParaRPr lang="ru-RU" dirty="0"/>
          </a:p>
        </p:txBody>
      </p:sp>
      <p:pic>
        <p:nvPicPr>
          <p:cNvPr id="3074" name="Picture 2" descr="Подвижные игры на улице для детей летом. 34 увлекательные иг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54" y="3128358"/>
            <a:ext cx="4253346" cy="3190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1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848196" y="1674281"/>
            <a:ext cx="9144000" cy="1228492"/>
          </a:xfrm>
        </p:spPr>
        <p:txBody>
          <a:bodyPr>
            <a:normAutofit/>
          </a:bodyPr>
          <a:lstStyle/>
          <a:p>
            <a:r>
              <a:rPr lang="ru-RU" sz="3400" dirty="0" smtClean="0">
                <a:solidFill>
                  <a:srgbClr val="7030A0"/>
                </a:solidFill>
                <a:latin typeface="Bahnschrift Condensed" panose="020B0502040204020203" pitchFamily="34" charset="0"/>
              </a:rPr>
              <a:t>«Игры для снятия эмоционального напряжения»</a:t>
            </a:r>
            <a:endParaRPr lang="ru-RU" sz="3400" dirty="0">
              <a:solidFill>
                <a:srgbClr val="7030A0"/>
              </a:solidFill>
              <a:latin typeface="Bahnschrift Condensed" panose="020B0502040204020203" pitchFamily="34" charset="0"/>
            </a:endParaRPr>
          </a:p>
        </p:txBody>
      </p:sp>
      <p:sp>
        <p:nvSpPr>
          <p:cNvPr id="2" name="TextBox 1"/>
          <p:cNvSpPr txBox="1"/>
          <p:nvPr/>
        </p:nvSpPr>
        <p:spPr>
          <a:xfrm>
            <a:off x="889460" y="2734887"/>
            <a:ext cx="6783186" cy="3231654"/>
          </a:xfrm>
          <a:prstGeom prst="rect">
            <a:avLst/>
          </a:prstGeom>
          <a:noFill/>
        </p:spPr>
        <p:txBody>
          <a:bodyPr wrap="square" rtlCol="0">
            <a:spAutoFit/>
          </a:bodyPr>
          <a:lstStyle/>
          <a:p>
            <a:pPr algn="ctr"/>
            <a:r>
              <a:rPr lang="ru-RU" sz="2400" b="1" i="1" u="sng" dirty="0" err="1" smtClean="0">
                <a:solidFill>
                  <a:schemeClr val="accent6">
                    <a:lumMod val="75000"/>
                  </a:schemeClr>
                </a:solidFill>
                <a:latin typeface="Times New Roman" panose="02020603050405020304" pitchFamily="18" charset="0"/>
                <a:cs typeface="Times New Roman" panose="02020603050405020304" pitchFamily="18" charset="0"/>
              </a:rPr>
              <a:t>Обзывалки</a:t>
            </a:r>
            <a:endParaRPr lang="ru-RU" sz="2400" b="1" i="1" u="sng" dirty="0" smtClean="0">
              <a:solidFill>
                <a:schemeClr val="accent6">
                  <a:lumMod val="75000"/>
                </a:schemeClr>
              </a:solidFill>
              <a:latin typeface="Times New Roman" panose="02020603050405020304" pitchFamily="18" charset="0"/>
              <a:cs typeface="Times New Roman" panose="02020603050405020304" pitchFamily="18" charset="0"/>
            </a:endParaRPr>
          </a:p>
          <a:p>
            <a:pPr algn="ctr"/>
            <a:endParaRPr lang="ru-RU" sz="2000" b="1" i="1" u="sng" dirty="0" smtClean="0">
              <a:latin typeface="Times New Roman" panose="02020603050405020304" pitchFamily="18" charset="0"/>
              <a:cs typeface="Times New Roman" panose="02020603050405020304" pitchFamily="18" charset="0"/>
            </a:endParaRPr>
          </a:p>
          <a:p>
            <a:pPr indent="457200" algn="just"/>
            <a:r>
              <a:rPr lang="ru-RU" sz="2000" dirty="0" smtClean="0">
                <a:latin typeface="Times New Roman" panose="02020603050405020304" pitchFamily="18" charset="0"/>
                <a:cs typeface="Times New Roman" panose="02020603050405020304" pitchFamily="18" charset="0"/>
              </a:rPr>
              <a:t>Дети </a:t>
            </a:r>
            <a:r>
              <a:rPr lang="ru-RU" sz="2000" dirty="0">
                <a:latin typeface="Times New Roman" panose="02020603050405020304" pitchFamily="18" charset="0"/>
                <a:cs typeface="Times New Roman" panose="02020603050405020304" pitchFamily="18" charset="0"/>
              </a:rPr>
              <a:t>передают по кругу мяч, при этом называя друг друга разными необидными словами. Это могут быть названия деревьев, фруктов, грибов, цветов… Каждое обращение обязательно должно начинаться со слов «А ты…». Например, «А ты морковка</a:t>
            </a:r>
            <a:r>
              <a:rPr lang="ru-RU" sz="2000" dirty="0" smtClean="0">
                <a:latin typeface="Times New Roman" panose="02020603050405020304" pitchFamily="18" charset="0"/>
                <a:cs typeface="Times New Roman" panose="02020603050405020304" pitchFamily="18" charset="0"/>
              </a:rPr>
              <a:t>».</a:t>
            </a:r>
          </a:p>
          <a:p>
            <a:pPr indent="457200" algn="just"/>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заключительном круге упражнения участники обязательно говорят своему соседу что-нибудь приятное, например, «А ты моя радость!» </a:t>
            </a:r>
            <a:endParaRPr lang="ru-RU" sz="2400" dirty="0">
              <a:latin typeface="Times New Roman" panose="02020603050405020304" pitchFamily="18" charset="0"/>
              <a:cs typeface="Times New Roman" panose="02020603050405020304" pitchFamily="18" charset="0"/>
            </a:endParaRPr>
          </a:p>
        </p:txBody>
      </p:sp>
      <p:pic>
        <p:nvPicPr>
          <p:cNvPr id="2050" name="Picture 2" descr="Обзывалки. И что? - Психолого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23" y="3848792"/>
            <a:ext cx="4037877" cy="2737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1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790007" y="1616093"/>
            <a:ext cx="9144000" cy="1228492"/>
          </a:xfrm>
        </p:spPr>
        <p:txBody>
          <a:bodyPr>
            <a:normAutofit/>
          </a:bodyPr>
          <a:lstStyle/>
          <a:p>
            <a:r>
              <a:rPr lang="ru-RU" sz="3400" dirty="0" smtClean="0">
                <a:solidFill>
                  <a:srgbClr val="7030A0"/>
                </a:solidFill>
                <a:latin typeface="Bahnschrift Condensed" panose="020B0502040204020203" pitchFamily="34" charset="0"/>
              </a:rPr>
              <a:t>Организация перемен</a:t>
            </a:r>
            <a:endParaRPr lang="ru-RU" sz="3400" dirty="0">
              <a:solidFill>
                <a:srgbClr val="7030A0"/>
              </a:solidFill>
              <a:latin typeface="Bahnschrift Condensed" panose="020B0502040204020203" pitchFamily="34" charset="0"/>
            </a:endParaRPr>
          </a:p>
        </p:txBody>
      </p:sp>
      <p:sp>
        <p:nvSpPr>
          <p:cNvPr id="3" name="TextBox 2"/>
          <p:cNvSpPr txBox="1"/>
          <p:nvPr/>
        </p:nvSpPr>
        <p:spPr>
          <a:xfrm>
            <a:off x="798022" y="2759826"/>
            <a:ext cx="8927869" cy="2677656"/>
          </a:xfrm>
          <a:prstGeom prst="rect">
            <a:avLst/>
          </a:prstGeom>
          <a:noFill/>
        </p:spPr>
        <p:txBody>
          <a:bodyPr wrap="square" rtlCol="0">
            <a:spAutoFit/>
          </a:bodyPr>
          <a:lstStyle/>
          <a:p>
            <a:r>
              <a:rPr lang="ru-RU" sz="2400" b="1" dirty="0" smtClean="0">
                <a:latin typeface="Times New Roman" panose="02020603050405020304" pitchFamily="18" charset="0"/>
                <a:cs typeface="Times New Roman" panose="02020603050405020304" pitchFamily="18" charset="0"/>
              </a:rPr>
              <a:t>1 перемена (10 мин): </a:t>
            </a:r>
            <a:r>
              <a:rPr lang="ru-RU" sz="2400" dirty="0" smtClean="0">
                <a:latin typeface="Times New Roman" panose="02020603050405020304" pitchFamily="18" charset="0"/>
                <a:cs typeface="Times New Roman" panose="02020603050405020304" pitchFamily="18" charset="0"/>
              </a:rPr>
              <a:t>1 класс- посещение столовой, 4 класс-самостоятельная организация отдыха.</a:t>
            </a:r>
          </a:p>
          <a:p>
            <a:r>
              <a:rPr lang="ru-RU" sz="2400" b="1" dirty="0" smtClean="0">
                <a:latin typeface="Times New Roman" panose="02020603050405020304" pitchFamily="18" charset="0"/>
                <a:cs typeface="Times New Roman" panose="02020603050405020304" pitchFamily="18" charset="0"/>
              </a:rPr>
              <a:t>2 </a:t>
            </a:r>
            <a:r>
              <a:rPr lang="ru-RU" sz="2400" b="1" dirty="0">
                <a:latin typeface="Times New Roman" panose="02020603050405020304" pitchFamily="18" charset="0"/>
                <a:cs typeface="Times New Roman" panose="02020603050405020304" pitchFamily="18" charset="0"/>
              </a:rPr>
              <a:t>п</a:t>
            </a:r>
            <a:r>
              <a:rPr lang="ru-RU" sz="2400" b="1" dirty="0" smtClean="0">
                <a:latin typeface="Times New Roman" panose="02020603050405020304" pitchFamily="18" charset="0"/>
                <a:cs typeface="Times New Roman" panose="02020603050405020304" pitchFamily="18" charset="0"/>
              </a:rPr>
              <a:t>еремена (10 мин): </a:t>
            </a:r>
            <a:r>
              <a:rPr lang="ru-RU" sz="2400" dirty="0" smtClean="0">
                <a:latin typeface="Times New Roman" panose="02020603050405020304" pitchFamily="18" charset="0"/>
                <a:cs typeface="Times New Roman" panose="02020603050405020304" pitchFamily="18" charset="0"/>
              </a:rPr>
              <a:t>4 </a:t>
            </a:r>
            <a:r>
              <a:rPr lang="ru-RU" sz="2400" dirty="0">
                <a:latin typeface="Times New Roman" panose="02020603050405020304" pitchFamily="18" charset="0"/>
                <a:cs typeface="Times New Roman" panose="02020603050405020304" pitchFamily="18" charset="0"/>
              </a:rPr>
              <a:t>класс- посещение столовой, </a:t>
            </a:r>
            <a:r>
              <a:rPr lang="ru-RU" sz="2400" dirty="0" smtClean="0">
                <a:latin typeface="Times New Roman" panose="02020603050405020304" pitchFamily="18" charset="0"/>
                <a:cs typeface="Times New Roman" panose="02020603050405020304" pitchFamily="18" charset="0"/>
              </a:rPr>
              <a:t>1 </a:t>
            </a:r>
            <a:r>
              <a:rPr lang="ru-RU" sz="2400" dirty="0">
                <a:latin typeface="Times New Roman" panose="02020603050405020304" pitchFamily="18" charset="0"/>
                <a:cs typeface="Times New Roman" panose="02020603050405020304" pitchFamily="18" charset="0"/>
              </a:rPr>
              <a:t>класс-самостоятельная организация отдыха</a:t>
            </a:r>
            <a:r>
              <a:rPr lang="ru-RU" sz="2400" dirty="0" smtClean="0">
                <a:latin typeface="Times New Roman" panose="02020603050405020304" pitchFamily="18" charset="0"/>
                <a:cs typeface="Times New Roman" panose="02020603050405020304" pitchFamily="18" charset="0"/>
              </a:rPr>
              <a:t>.</a:t>
            </a:r>
          </a:p>
          <a:p>
            <a:r>
              <a:rPr lang="ru-RU" sz="2400" b="1" dirty="0" smtClean="0">
                <a:latin typeface="Times New Roman" panose="02020603050405020304" pitchFamily="18" charset="0"/>
                <a:cs typeface="Times New Roman" panose="02020603050405020304" pitchFamily="18" charset="0"/>
              </a:rPr>
              <a:t>3 перемена (20 мин): </a:t>
            </a:r>
            <a:r>
              <a:rPr lang="ru-RU" sz="2400" dirty="0" smtClean="0">
                <a:latin typeface="Times New Roman" panose="02020603050405020304" pitchFamily="18" charset="0"/>
                <a:cs typeface="Times New Roman" panose="02020603050405020304" pitchFamily="18" charset="0"/>
              </a:rPr>
              <a:t>1,4 класс- совместно-организованные игры.</a:t>
            </a:r>
          </a:p>
          <a:p>
            <a:r>
              <a:rPr lang="ru-RU" sz="2400" b="1" dirty="0" smtClean="0">
                <a:latin typeface="Times New Roman" panose="02020603050405020304" pitchFamily="18" charset="0"/>
                <a:cs typeface="Times New Roman" panose="02020603050405020304" pitchFamily="18" charset="0"/>
              </a:rPr>
              <a:t>4 перемена (10 мин): </a:t>
            </a:r>
            <a:r>
              <a:rPr lang="ru-RU" sz="2400" dirty="0" smtClean="0">
                <a:latin typeface="Times New Roman" panose="02020603050405020304" pitchFamily="18" charset="0"/>
                <a:cs typeface="Times New Roman" panose="02020603050405020304" pitchFamily="18" charset="0"/>
              </a:rPr>
              <a:t>1, 4 класс- игры, способствующие эмоциональной и физической разгрузке младших школьников</a:t>
            </a:r>
            <a:r>
              <a:rPr lang="ru-RU" dirty="0" smtClean="0"/>
              <a:t>.</a:t>
            </a:r>
            <a:endParaRPr lang="ru-RU" dirty="0"/>
          </a:p>
        </p:txBody>
      </p:sp>
    </p:spTree>
    <p:extLst>
      <p:ext uri="{BB962C8B-B14F-4D97-AF65-F5344CB8AC3E}">
        <p14:creationId xmlns:p14="http://schemas.microsoft.com/office/powerpoint/2010/main" val="45231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FCA52D66-06DD-4B83-A98B-55078729A625}"/>
              </a:ext>
            </a:extLst>
          </p:cNvPr>
          <p:cNvSpPr>
            <a:spLocks noGrp="1"/>
          </p:cNvSpPr>
          <p:nvPr>
            <p:ph type="subTitle" idx="1"/>
          </p:nvPr>
        </p:nvSpPr>
        <p:spPr>
          <a:xfrm>
            <a:off x="1881447" y="1599467"/>
            <a:ext cx="9144000" cy="1228492"/>
          </a:xfrm>
        </p:spPr>
        <p:txBody>
          <a:bodyPr>
            <a:normAutofit/>
          </a:bodyPr>
          <a:lstStyle/>
          <a:p>
            <a:r>
              <a:rPr lang="ru-RU" sz="3400" dirty="0" smtClean="0">
                <a:solidFill>
                  <a:srgbClr val="7030A0"/>
                </a:solidFill>
                <a:latin typeface="Bahnschrift Condensed" panose="020B0502040204020203" pitchFamily="34" charset="0"/>
              </a:rPr>
              <a:t>Планируемые результаты проекта:</a:t>
            </a:r>
          </a:p>
          <a:p>
            <a:endParaRPr lang="ru-RU" sz="3400" dirty="0">
              <a:solidFill>
                <a:srgbClr val="7030A0"/>
              </a:solidFill>
              <a:latin typeface="Bahnschrift Condensed" panose="020B0502040204020203" pitchFamily="34" charset="0"/>
            </a:endParaRPr>
          </a:p>
        </p:txBody>
      </p:sp>
      <p:sp>
        <p:nvSpPr>
          <p:cNvPr id="3" name="TextBox 2"/>
          <p:cNvSpPr txBox="1"/>
          <p:nvPr/>
        </p:nvSpPr>
        <p:spPr>
          <a:xfrm>
            <a:off x="1429789" y="2859578"/>
            <a:ext cx="8096596" cy="306545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Снижение детского травматизма во время перемен;</a:t>
            </a:r>
          </a:p>
          <a:p>
            <a:pPr>
              <a:lnSpc>
                <a:spcPct val="90000"/>
              </a:lnSpc>
            </a:pP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Включение </a:t>
            </a:r>
            <a:r>
              <a:rPr lang="ru-RU" sz="2400" dirty="0">
                <a:latin typeface="Times New Roman" pitchFamily="18" charset="0"/>
                <a:cs typeface="Times New Roman" pitchFamily="18" charset="0"/>
              </a:rPr>
              <a:t>во время перемен </a:t>
            </a:r>
            <a:r>
              <a:rPr lang="ru-RU" sz="2400" dirty="0" smtClean="0">
                <a:latin typeface="Times New Roman" panose="02020603050405020304" pitchFamily="18" charset="0"/>
                <a:cs typeface="Times New Roman" panose="02020603050405020304" pitchFamily="18" charset="0"/>
              </a:rPr>
              <a:t>младших школьников в игровую деятельность </a:t>
            </a:r>
          </a:p>
          <a:p>
            <a:pPr>
              <a:lnSpc>
                <a:spcPct val="90000"/>
              </a:lnSpc>
            </a:pP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Формирование определенных способов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стратегий </a:t>
            </a:r>
            <a:r>
              <a:rPr lang="ru-RU" sz="2400" dirty="0">
                <a:latin typeface="Times New Roman" panose="02020603050405020304" pitchFamily="18" charset="0"/>
                <a:cs typeface="Times New Roman" panose="02020603050405020304" pitchFamily="18" charset="0"/>
              </a:rPr>
              <a:t>поведения в </a:t>
            </a:r>
            <a:r>
              <a:rPr lang="ru-RU" sz="2400" dirty="0" smtClean="0">
                <a:latin typeface="Times New Roman" panose="02020603050405020304" pitchFamily="18" charset="0"/>
                <a:cs typeface="Times New Roman" panose="02020603050405020304" pitchFamily="18" charset="0"/>
              </a:rPr>
              <a:t>обществе младших школьников через взаимодействие детей разных возрастных категорий.</a:t>
            </a:r>
            <a:endParaRPr lang="ru-RU" sz="2400" dirty="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 Сокращение </a:t>
            </a:r>
            <a:r>
              <a:rPr lang="ru-RU" sz="2400" dirty="0">
                <a:latin typeface="Times New Roman" pitchFamily="18" charset="0"/>
                <a:cs typeface="Times New Roman" pitchFamily="18" charset="0"/>
              </a:rPr>
              <a:t>конфликтных ситуаций </a:t>
            </a:r>
            <a:endParaRPr lang="ru-RU" sz="2400" dirty="0" smtClean="0">
              <a:latin typeface="Times New Roman" pitchFamily="18" charset="0"/>
              <a:cs typeface="Times New Roman" pitchFamily="18" charset="0"/>
            </a:endParaRPr>
          </a:p>
          <a:p>
            <a:pPr>
              <a:lnSpc>
                <a:spcPct val="90000"/>
              </a:lnSpc>
            </a:pPr>
            <a:r>
              <a:rPr lang="ru-RU" sz="2400" dirty="0" smtClean="0">
                <a:latin typeface="Times New Roman" pitchFamily="18" charset="0"/>
                <a:cs typeface="Times New Roman" pitchFamily="18" charset="0"/>
              </a:rPr>
              <a:t>- Улучшение </a:t>
            </a:r>
            <a:r>
              <a:rPr lang="ru-RU" sz="2400" dirty="0">
                <a:latin typeface="Times New Roman" panose="02020603050405020304" pitchFamily="18" charset="0"/>
                <a:cs typeface="Times New Roman" panose="02020603050405020304" pitchFamily="18" charset="0"/>
              </a:rPr>
              <a:t>работоспособности на уроке (как следствие).</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3191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Другая 2">
      <a:majorFont>
        <a:latin typeface="DIN Pro Bold"/>
        <a:ea typeface=""/>
        <a:cs typeface=""/>
      </a:majorFont>
      <a:minorFont>
        <a:latin typeface="DIN Pro Regular"/>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439</Words>
  <Application>Microsoft Office PowerPoint</Application>
  <PresentationFormat>Широкоэкранный</PresentationFormat>
  <Paragraphs>48</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Bahnschrift Condensed</vt:lpstr>
      <vt:lpstr>DIN Pro Bold</vt:lpstr>
      <vt:lpstr>DIN Pro Regular</vt:lpstr>
      <vt:lpstr>Times New Roman</vt:lpstr>
      <vt:lpstr>Тема Office</vt:lpstr>
      <vt:lpstr>Модель организации социокультурных практик младших школьников.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Дегтярева Наталья Владимировна</dc:creator>
  <cp:lastModifiedBy>bucnov@ibox.ru</cp:lastModifiedBy>
  <cp:revision>29</cp:revision>
  <dcterms:created xsi:type="dcterms:W3CDTF">2023-10-12T07:46:53Z</dcterms:created>
  <dcterms:modified xsi:type="dcterms:W3CDTF">2023-11-01T01:29:21Z</dcterms:modified>
</cp:coreProperties>
</file>